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media/image12.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91" r:id="rId3"/>
    <p:sldMasterId id="2147483708" r:id="rId4"/>
    <p:sldMasterId id="2147483733" r:id="rId5"/>
    <p:sldMasterId id="2147483824" r:id="rId6"/>
  </p:sldMasterIdLst>
  <p:notesMasterIdLst>
    <p:notesMasterId r:id="rId28"/>
  </p:notesMasterIdLst>
  <p:sldIdLst>
    <p:sldId id="269" r:id="rId7"/>
    <p:sldId id="290" r:id="rId8"/>
    <p:sldId id="378" r:id="rId9"/>
    <p:sldId id="380" r:id="rId10"/>
    <p:sldId id="379" r:id="rId11"/>
    <p:sldId id="366" r:id="rId12"/>
    <p:sldId id="367" r:id="rId13"/>
    <p:sldId id="368" r:id="rId14"/>
    <p:sldId id="369" r:id="rId15"/>
    <p:sldId id="370" r:id="rId16"/>
    <p:sldId id="371" r:id="rId17"/>
    <p:sldId id="372" r:id="rId18"/>
    <p:sldId id="383" r:id="rId19"/>
    <p:sldId id="373" r:id="rId20"/>
    <p:sldId id="374" r:id="rId21"/>
    <p:sldId id="375" r:id="rId22"/>
    <p:sldId id="376" r:id="rId23"/>
    <p:sldId id="377" r:id="rId24"/>
    <p:sldId id="381" r:id="rId25"/>
    <p:sldId id="382" r:id="rId26"/>
    <p:sldId id="365" r:id="rId2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01" autoAdjust="0"/>
    <p:restoredTop sz="94660"/>
  </p:normalViewPr>
  <p:slideViewPr>
    <p:cSldViewPr snapToGrid="0">
      <p:cViewPr varScale="1">
        <p:scale>
          <a:sx n="115" d="100"/>
          <a:sy n="115" d="100"/>
        </p:scale>
        <p:origin x="15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2CF35-BBAD-4ECB-A1D3-E78A7694C711}" type="datetimeFigureOut">
              <a:rPr lang="en-US" smtClean="0"/>
              <a:t>5/9/2021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121F7-9FFC-40E4-8A6A-E1752088C5AE}" type="slidenum">
              <a:rPr lang="en-US" smtClean="0"/>
              <a:t>‹#›</a:t>
            </a:fld>
            <a:endParaRPr lang="en-US"/>
          </a:p>
        </p:txBody>
      </p:sp>
    </p:spTree>
    <p:extLst>
      <p:ext uri="{BB962C8B-B14F-4D97-AF65-F5344CB8AC3E}">
        <p14:creationId xmlns:p14="http://schemas.microsoft.com/office/powerpoint/2010/main" val="205388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781362"/>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9247612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011122"/>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103321"/>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540711"/>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974953"/>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483952"/>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383270267"/>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56318888"/>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0862879"/>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802829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92C4-6A51-4320-9D8B-CDAA7E6C8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87EFA6-C261-4D04-868F-166DEA1BC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5201EE-87E3-4D1F-AE15-2912A7670868}"/>
              </a:ext>
            </a:extLst>
          </p:cNvPr>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a:extLst>
              <a:ext uri="{FF2B5EF4-FFF2-40B4-BE49-F238E27FC236}">
                <a16:creationId xmlns:a16="http://schemas.microsoft.com/office/drawing/2014/main" id="{3DBD27A8-12A4-464A-BA81-BE55146D5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D260D-D534-47F1-8524-5BF67222E485}"/>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815763639"/>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28069357"/>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251821394"/>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326881598"/>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624130154"/>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19012684"/>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93027265"/>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29101826"/>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9560256"/>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66644379"/>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lIns="121917" tIns="60958" rIns="121917" bIns="60958"/>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lIns="121917" tIns="60958" rIns="121917" bIns="6095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245225"/>
            <a:ext cx="2844800" cy="476251"/>
          </a:xfrm>
          <a:prstGeom prst="rect">
            <a:avLst/>
          </a:prstGeom>
        </p:spPr>
        <p:txBody>
          <a:bodyPr lIns="121917" tIns="60958" rIns="121917" bIns="60958"/>
          <a:lstStyle>
            <a:lvl1pPr>
              <a:defRPr/>
            </a:lvl1pPr>
          </a:lstStyle>
          <a:p>
            <a:fld id="{1D8BD707-D9CF-40AE-B4C6-C98DA3205C09}" type="datetimeFigureOut">
              <a:rPr lang="en-US" smtClean="0"/>
              <a:pPr/>
              <a:t>5/9/2021</a:t>
            </a:fld>
            <a:endParaRPr lang="en-US"/>
          </a:p>
        </p:txBody>
      </p:sp>
      <p:sp>
        <p:nvSpPr>
          <p:cNvPr id="5" name="Footer Placeholder 4"/>
          <p:cNvSpPr>
            <a:spLocks noGrp="1"/>
          </p:cNvSpPr>
          <p:nvPr>
            <p:ph type="ftr" sz="quarter" idx="11"/>
          </p:nvPr>
        </p:nvSpPr>
        <p:spPr>
          <a:xfrm>
            <a:off x="4165600" y="6245225"/>
            <a:ext cx="3860800" cy="476251"/>
          </a:xfrm>
          <a:prstGeom prst="rect">
            <a:avLst/>
          </a:prstGeom>
        </p:spPr>
        <p:txBody>
          <a:bodyPr lIns="121917" tIns="60958" rIns="121917" bIns="60958"/>
          <a:lstStyle>
            <a:lvl1pPr>
              <a:defRPr/>
            </a:lvl1pPr>
          </a:lstStyle>
          <a:p>
            <a:endParaRPr lang="en-US"/>
          </a:p>
        </p:txBody>
      </p:sp>
      <p:sp>
        <p:nvSpPr>
          <p:cNvPr id="6" name="Slide Number Placeholder 5"/>
          <p:cNvSpPr>
            <a:spLocks noGrp="1"/>
          </p:cNvSpPr>
          <p:nvPr>
            <p:ph type="sldNum" sz="quarter" idx="12"/>
          </p:nvPr>
        </p:nvSpPr>
        <p:spPr>
          <a:xfrm>
            <a:off x="8737600" y="6245225"/>
            <a:ext cx="2844800" cy="476251"/>
          </a:xfrm>
          <a:prstGeom prst="rect">
            <a:avLst/>
          </a:prstGeom>
        </p:spPr>
        <p:txBody>
          <a:bodyPr lIns="121917" tIns="60958" rIns="121917" bIns="60958"/>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1704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B4CA-241A-4020-9BDF-FBA982BDC2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8C225-42AA-487B-982E-C16BC42991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E7D62-34E2-4BDB-A503-A802D9FF7052}"/>
              </a:ext>
            </a:extLst>
          </p:cNvPr>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a:extLst>
              <a:ext uri="{FF2B5EF4-FFF2-40B4-BE49-F238E27FC236}">
                <a16:creationId xmlns:a16="http://schemas.microsoft.com/office/drawing/2014/main" id="{81509E40-890D-45BA-A1EA-CFD020470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3E0F7-BAC3-4AD0-96D2-896D288F2B62}"/>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55610947"/>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63295484"/>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78124506"/>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041108270"/>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3643390659"/>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283357"/>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584282"/>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24305"/>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855506"/>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50055464"/>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07818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F56495-4C92-4B99-ACD9-F0AA4C7AE8B7}"/>
              </a:ext>
            </a:extLst>
          </p:cNvPr>
          <p:cNvSpPr>
            <a:spLocks noGrp="1"/>
          </p:cNvSpPr>
          <p:nvPr>
            <p:ph type="dt" sz="half" idx="10"/>
          </p:nvPr>
        </p:nvSpPr>
        <p:spPr/>
        <p:txBody>
          <a:bodyPr/>
          <a:lstStyle/>
          <a:p>
            <a:fld id="{144EC393-0412-4CD8-A377-3CDD0D54F9CD}" type="datetimeFigureOut">
              <a:rPr lang="en-US" smtClean="0"/>
              <a:t>5/9/2021</a:t>
            </a:fld>
            <a:endParaRPr lang="en-US"/>
          </a:p>
        </p:txBody>
      </p:sp>
      <p:sp>
        <p:nvSpPr>
          <p:cNvPr id="3" name="Footer Placeholder 2">
            <a:extLst>
              <a:ext uri="{FF2B5EF4-FFF2-40B4-BE49-F238E27FC236}">
                <a16:creationId xmlns:a16="http://schemas.microsoft.com/office/drawing/2014/main" id="{2F91A039-8E87-4CB1-88A7-C0DA8FDE58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44A356-82B3-4168-8747-3A7AF77EF1CF}"/>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1426328034"/>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16821"/>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232925"/>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58003"/>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710871"/>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85186464"/>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45336263"/>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2988900"/>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51100968"/>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527371"/>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247400407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83252040"/>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672203520"/>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498038295"/>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27482516"/>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98094980"/>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54125465"/>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41352480"/>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589525864"/>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1165096"/>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70657"/>
      </p:ext>
    </p:extLst>
  </p:cSld>
  <p:clrMapOvr>
    <a:masterClrMapping/>
  </p:clrMapOvr>
  <p:transition spd="slow">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157425766"/>
      </p:ext>
    </p:extLst>
  </p:cSld>
  <p:clrMapOvr>
    <a:masterClrMapping/>
  </p:clrMapOvr>
  <p:transition spd="slow">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472850"/>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2446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4241405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02981889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2360716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97081536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52342200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C9CAD897-D46E-4AD2-BD9B-49DD3E640873}" type="datetimeFigureOut">
              <a:rPr lang="en-US" smtClean="0"/>
              <a:t>5/9/2021</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8231419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63066117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23957765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6"/>
            </a:gs>
            <a:gs pos="50000">
              <a:schemeClr val="accent5"/>
            </a:gs>
            <a:gs pos="100000">
              <a:schemeClr val="dk1"/>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2023967" y="1677000"/>
            <a:ext cx="8144000" cy="3504000"/>
          </a:xfrm>
          <a:prstGeom prst="rect">
            <a:avLst/>
          </a:prstGeom>
          <a:effectLst>
            <a:outerShdw blurRad="85725" dist="19050" dir="5400000" algn="bl" rotWithShape="0">
              <a:schemeClr val="dk1">
                <a:alpha val="40000"/>
              </a:schemeClr>
            </a:outerShdw>
          </a:effectLst>
        </p:spPr>
        <p:txBody>
          <a:bodyPr spcFirstLastPara="1" wrap="square" lIns="0" tIns="0" rIns="0" bIns="0" anchor="ctr" anchorCtr="0">
            <a:noAutofit/>
          </a:bodyPr>
          <a:lstStyle>
            <a:lvl1pPr lvl="0" algn="ctr" rtl="0">
              <a:spcBef>
                <a:spcPts val="0"/>
              </a:spcBef>
              <a:spcAft>
                <a:spcPts val="0"/>
              </a:spcAft>
              <a:buClr>
                <a:schemeClr val="lt2"/>
              </a:buClr>
              <a:buSzPts val="4800"/>
              <a:buNone/>
              <a:defRPr sz="6400">
                <a:solidFill>
                  <a:schemeClr val="lt2"/>
                </a:solidFill>
              </a:defRPr>
            </a:lvl1pPr>
            <a:lvl2pPr lvl="1" algn="ctr" rtl="0">
              <a:spcBef>
                <a:spcPts val="0"/>
              </a:spcBef>
              <a:spcAft>
                <a:spcPts val="0"/>
              </a:spcAft>
              <a:buClr>
                <a:schemeClr val="lt2"/>
              </a:buClr>
              <a:buSzPts val="4800"/>
              <a:buNone/>
              <a:defRPr sz="6400">
                <a:solidFill>
                  <a:schemeClr val="lt2"/>
                </a:solidFill>
              </a:defRPr>
            </a:lvl2pPr>
            <a:lvl3pPr lvl="2" algn="ctr" rtl="0">
              <a:spcBef>
                <a:spcPts val="0"/>
              </a:spcBef>
              <a:spcAft>
                <a:spcPts val="0"/>
              </a:spcAft>
              <a:buClr>
                <a:schemeClr val="lt2"/>
              </a:buClr>
              <a:buSzPts val="4800"/>
              <a:buNone/>
              <a:defRPr sz="6400">
                <a:solidFill>
                  <a:schemeClr val="lt2"/>
                </a:solidFill>
              </a:defRPr>
            </a:lvl3pPr>
            <a:lvl4pPr lvl="3" algn="ctr" rtl="0">
              <a:spcBef>
                <a:spcPts val="0"/>
              </a:spcBef>
              <a:spcAft>
                <a:spcPts val="0"/>
              </a:spcAft>
              <a:buClr>
                <a:schemeClr val="lt2"/>
              </a:buClr>
              <a:buSzPts val="4800"/>
              <a:buNone/>
              <a:defRPr sz="6400">
                <a:solidFill>
                  <a:schemeClr val="lt2"/>
                </a:solidFill>
              </a:defRPr>
            </a:lvl4pPr>
            <a:lvl5pPr lvl="4" algn="ctr" rtl="0">
              <a:spcBef>
                <a:spcPts val="0"/>
              </a:spcBef>
              <a:spcAft>
                <a:spcPts val="0"/>
              </a:spcAft>
              <a:buClr>
                <a:schemeClr val="lt2"/>
              </a:buClr>
              <a:buSzPts val="4800"/>
              <a:buNone/>
              <a:defRPr sz="6400">
                <a:solidFill>
                  <a:schemeClr val="lt2"/>
                </a:solidFill>
              </a:defRPr>
            </a:lvl5pPr>
            <a:lvl6pPr lvl="5" algn="ctr" rtl="0">
              <a:spcBef>
                <a:spcPts val="0"/>
              </a:spcBef>
              <a:spcAft>
                <a:spcPts val="0"/>
              </a:spcAft>
              <a:buClr>
                <a:schemeClr val="lt2"/>
              </a:buClr>
              <a:buSzPts val="4800"/>
              <a:buNone/>
              <a:defRPr sz="6400">
                <a:solidFill>
                  <a:schemeClr val="lt2"/>
                </a:solidFill>
              </a:defRPr>
            </a:lvl6pPr>
            <a:lvl7pPr lvl="6" algn="ctr" rtl="0">
              <a:spcBef>
                <a:spcPts val="0"/>
              </a:spcBef>
              <a:spcAft>
                <a:spcPts val="0"/>
              </a:spcAft>
              <a:buClr>
                <a:schemeClr val="lt2"/>
              </a:buClr>
              <a:buSzPts val="4800"/>
              <a:buNone/>
              <a:defRPr sz="6400">
                <a:solidFill>
                  <a:schemeClr val="lt2"/>
                </a:solidFill>
              </a:defRPr>
            </a:lvl7pPr>
            <a:lvl8pPr lvl="7" algn="ctr" rtl="0">
              <a:spcBef>
                <a:spcPts val="0"/>
              </a:spcBef>
              <a:spcAft>
                <a:spcPts val="0"/>
              </a:spcAft>
              <a:buClr>
                <a:schemeClr val="lt2"/>
              </a:buClr>
              <a:buSzPts val="4800"/>
              <a:buNone/>
              <a:defRPr sz="6400">
                <a:solidFill>
                  <a:schemeClr val="lt2"/>
                </a:solidFill>
              </a:defRPr>
            </a:lvl8pPr>
            <a:lvl9pPr lvl="8" algn="ctr" rtl="0">
              <a:spcBef>
                <a:spcPts val="0"/>
              </a:spcBef>
              <a:spcAft>
                <a:spcPts val="0"/>
              </a:spcAft>
              <a:buClr>
                <a:schemeClr val="lt2"/>
              </a:buClr>
              <a:buSzPts val="4800"/>
              <a:buNone/>
              <a:defRPr sz="6400">
                <a:solidFill>
                  <a:schemeClr val="lt2"/>
                </a:solidFill>
              </a:defRPr>
            </a:lvl9pPr>
          </a:lstStyle>
          <a:p>
            <a:r>
              <a:rPr lang="en-US" smtClean="0"/>
              <a:t>Click to edit Master title style</a:t>
            </a:r>
            <a:endParaRPr/>
          </a:p>
        </p:txBody>
      </p:sp>
    </p:spTree>
    <p:extLst>
      <p:ext uri="{BB962C8B-B14F-4D97-AF65-F5344CB8AC3E}">
        <p14:creationId xmlns:p14="http://schemas.microsoft.com/office/powerpoint/2010/main" val="52710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55434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5383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42659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4.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3896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9128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784" r:id="rId25"/>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396292"/>
      </p:ext>
    </p:extLst>
  </p:cSld>
  <p:clrMap bg1="lt1" tx1="dk1" bg2="lt2" tx2="dk2" accent1="accent1" accent2="accent2" accent3="accent3" accent4="accent4" accent5="accent5" accent6="accent6" hlink="hlink" folHlink="folHlink"/>
  <p:sldLayoutIdLst>
    <p:sldLayoutId id="2147483692" r:id="rId1"/>
    <p:sldLayoutId id="2147483705" r:id="rId2"/>
    <p:sldLayoutId id="2147483706" r:id="rId3"/>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1232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2728"/>
      </p:ext>
    </p:extLst>
  </p:cSld>
  <p:clrMap bg1="lt1" tx1="dk1" bg2="lt2" tx2="dk2" accent1="accent1" accent2="accent2" accent3="accent3" accent4="accent4" accent5="accent5" accent6="accent6" hlink="hlink" folHlink="folHlink"/>
  <p:sldLayoutIdLst>
    <p:sldLayoutId id="2147483734" r:id="rId1"/>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5/9/2021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923171"/>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p:transition>
    <p:fade thruBlk="1"/>
  </p:transition>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24.jpg"/><Relationship Id="rId2" Type="http://schemas.openxmlformats.org/officeDocument/2006/relationships/image" Target="../media/image21.png"/><Relationship Id="rId1" Type="http://schemas.openxmlformats.org/officeDocument/2006/relationships/slideLayout" Target="../slideLayouts/slideLayout64.xml"/><Relationship Id="rId6" Type="http://schemas.openxmlformats.org/officeDocument/2006/relationships/image" Target="../media/image23.jpeg"/><Relationship Id="rId5" Type="http://schemas.microsoft.com/office/2007/relationships/hdphoto" Target="../media/hdphoto9.wdp"/><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64.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0.png"/><Relationship Id="rId1" Type="http://schemas.openxmlformats.org/officeDocument/2006/relationships/slideLayout" Target="../slideLayouts/slideLayout64.xml"/><Relationship Id="rId5" Type="http://schemas.microsoft.com/office/2007/relationships/hdphoto" Target="../media/hdphoto12.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64.xml"/><Relationship Id="rId6" Type="http://schemas.microsoft.com/office/2007/relationships/hdphoto" Target="../media/hdphoto13.wdp"/><Relationship Id="rId5" Type="http://schemas.openxmlformats.org/officeDocument/2006/relationships/image" Target="../media/image35.png"/><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64.xml"/><Relationship Id="rId4" Type="http://schemas.microsoft.com/office/2007/relationships/hdphoto" Target="../media/hdphoto14.wdp"/></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64.xml"/><Relationship Id="rId4" Type="http://schemas.microsoft.com/office/2007/relationships/hdphoto" Target="../media/hdphoto15.wdp"/></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2.png"/><Relationship Id="rId1" Type="http://schemas.openxmlformats.org/officeDocument/2006/relationships/slideLayout" Target="../slideLayouts/slideLayout64.xml"/><Relationship Id="rId5" Type="http://schemas.microsoft.com/office/2007/relationships/hdphoto" Target="../media/hdphoto17.wdp"/><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64.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64.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64.xml"/><Relationship Id="rId5" Type="http://schemas.openxmlformats.org/officeDocument/2006/relationships/hyperlink" Target="https://en.wikipedia.org/wiki/Digital_Visual_Interface" TargetMode="Externa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4.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64.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EA69-0AE1-46AA-920B-BB454382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993" y="1886884"/>
            <a:ext cx="1333500" cy="1323975"/>
          </a:xfrm>
          <a:prstGeom prst="rect">
            <a:avLst/>
          </a:prstGeom>
        </p:spPr>
      </p:pic>
      <p:sp>
        <p:nvSpPr>
          <p:cNvPr id="6" name="TextBox 5">
            <a:extLst>
              <a:ext uri="{FF2B5EF4-FFF2-40B4-BE49-F238E27FC236}">
                <a16:creationId xmlns:a16="http://schemas.microsoft.com/office/drawing/2014/main" id="{E7D297D6-329A-4FF2-858F-182DBD6470D9}"/>
              </a:ext>
            </a:extLst>
          </p:cNvPr>
          <p:cNvSpPr txBox="1"/>
          <p:nvPr/>
        </p:nvSpPr>
        <p:spPr>
          <a:xfrm>
            <a:off x="6221152" y="3470274"/>
            <a:ext cx="4563535" cy="584775"/>
          </a:xfrm>
          <a:prstGeom prst="rect">
            <a:avLst/>
          </a:prstGeom>
          <a:noFill/>
        </p:spPr>
        <p:txBody>
          <a:bodyPr wrap="square" rtlCol="0">
            <a:spAutoFit/>
          </a:bodyPr>
          <a:lstStyle/>
          <a:p>
            <a:r>
              <a:rPr lang="en-US" sz="3200" b="1" dirty="0" smtClean="0"/>
              <a:t>ULTIMATE IT COURSE</a:t>
            </a:r>
            <a:endParaRPr lang="en-US" b="1" dirty="0"/>
          </a:p>
        </p:txBody>
      </p:sp>
      <p:sp>
        <p:nvSpPr>
          <p:cNvPr id="7" name="TextBox 6">
            <a:extLst>
              <a:ext uri="{FF2B5EF4-FFF2-40B4-BE49-F238E27FC236}">
                <a16:creationId xmlns:a16="http://schemas.microsoft.com/office/drawing/2014/main" id="{68621CC5-CA33-4C6B-8D7F-77876ED07483}"/>
              </a:ext>
            </a:extLst>
          </p:cNvPr>
          <p:cNvSpPr txBox="1"/>
          <p:nvPr/>
        </p:nvSpPr>
        <p:spPr>
          <a:xfrm>
            <a:off x="6890020" y="3262972"/>
            <a:ext cx="3056467"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BEGINNER TO EXPERT GUARANTEED</a:t>
            </a:r>
            <a:endParaRPr lang="en-US" sz="1050" dirty="0">
              <a:latin typeface="Bahnschrift SemiCondense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060F1D14-4898-47D0-A605-0FC05736D5E3}"/>
              </a:ext>
            </a:extLst>
          </p:cNvPr>
          <p:cNvSpPr txBox="1"/>
          <p:nvPr/>
        </p:nvSpPr>
        <p:spPr>
          <a:xfrm>
            <a:off x="5840154" y="3937885"/>
            <a:ext cx="5164665"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ACCESS </a:t>
            </a:r>
            <a:r>
              <a:rPr lang="en-US" sz="1600" dirty="0" smtClean="0">
                <a:latin typeface="Bahnschrift SemiCondensed" panose="020B0502040204020203" pitchFamily="34" charset="0"/>
                <a:cs typeface="Arial" panose="020B0604020202020204" pitchFamily="34" charset="0"/>
              </a:rPr>
              <a:t>NETWORKING COURSE </a:t>
            </a:r>
            <a:r>
              <a:rPr lang="en-US" sz="1600" dirty="0">
                <a:latin typeface="Bahnschrift SemiCondensed" panose="020B0502040204020203" pitchFamily="34" charset="0"/>
                <a:cs typeface="Arial" panose="020B0604020202020204" pitchFamily="34" charset="0"/>
              </a:rPr>
              <a:t>PLAYLIST LINK IN DESCRIPTION</a:t>
            </a:r>
            <a:endParaRPr lang="en-US" sz="1050" dirty="0">
              <a:latin typeface="Bahnschrift SemiCondense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3597979-CCAD-41E5-8035-94AC7AC7C56C}"/>
              </a:ext>
            </a:extLst>
          </p:cNvPr>
          <p:cNvSpPr txBox="1"/>
          <p:nvPr/>
        </p:nvSpPr>
        <p:spPr>
          <a:xfrm>
            <a:off x="7039223" y="4159275"/>
            <a:ext cx="3178276" cy="584775"/>
          </a:xfrm>
          <a:prstGeom prst="rect">
            <a:avLst/>
          </a:prstGeom>
          <a:noFill/>
        </p:spPr>
        <p:txBody>
          <a:bodyPr wrap="square" rtlCol="0">
            <a:spAutoFit/>
          </a:bodyPr>
          <a:lstStyle/>
          <a:p>
            <a:r>
              <a:rPr lang="en-US" sz="3200" b="1" dirty="0">
                <a:solidFill>
                  <a:srgbClr val="FFFF00"/>
                </a:solidFill>
              </a:rPr>
              <a:t>SUBSCRIBE</a:t>
            </a:r>
            <a:r>
              <a:rPr lang="en-US" sz="3200" b="1" dirty="0" smtClean="0">
                <a:solidFill>
                  <a:srgbClr val="FFFF00"/>
                </a:solidFill>
              </a:rPr>
              <a:t>!!! </a:t>
            </a:r>
            <a:endParaRPr lang="en-US" b="1" dirty="0">
              <a:solidFill>
                <a:srgbClr val="FFFF00"/>
              </a:solidFill>
            </a:endParaRPr>
          </a:p>
        </p:txBody>
      </p:sp>
      <p:sp>
        <p:nvSpPr>
          <p:cNvPr id="2" name="Rectangle 1"/>
          <p:cNvSpPr/>
          <p:nvPr/>
        </p:nvSpPr>
        <p:spPr>
          <a:xfrm>
            <a:off x="1205347" y="3396558"/>
            <a:ext cx="2015248" cy="400110"/>
          </a:xfrm>
          <a:prstGeom prst="rect">
            <a:avLst/>
          </a:prstGeom>
        </p:spPr>
        <p:txBody>
          <a:bodyPr wrap="square">
            <a:spAutoFit/>
          </a:bodyPr>
          <a:lstStyle/>
          <a:p>
            <a:r>
              <a:rPr lang="en-US" sz="2000" b="1" dirty="0" smtClean="0">
                <a:solidFill>
                  <a:srgbClr val="FFFF00"/>
                </a:solidFill>
              </a:rPr>
              <a:t>HARDWARE - 4</a:t>
            </a:r>
            <a:endParaRPr lang="en-US" sz="2000" dirty="0">
              <a:solidFill>
                <a:srgbClr val="FFFF00"/>
              </a:solidFill>
            </a:endParaRPr>
          </a:p>
        </p:txBody>
      </p:sp>
      <p:sp>
        <p:nvSpPr>
          <p:cNvPr id="8" name="Rectangle 7"/>
          <p:cNvSpPr/>
          <p:nvPr/>
        </p:nvSpPr>
        <p:spPr>
          <a:xfrm>
            <a:off x="1554481" y="3027226"/>
            <a:ext cx="1371599" cy="400110"/>
          </a:xfrm>
          <a:prstGeom prst="rect">
            <a:avLst/>
          </a:prstGeom>
        </p:spPr>
        <p:txBody>
          <a:bodyPr wrap="square">
            <a:spAutoFit/>
          </a:bodyPr>
          <a:lstStyle/>
          <a:p>
            <a:r>
              <a:rPr lang="en-US" sz="2000" b="1" dirty="0" smtClean="0"/>
              <a:t>Video #5</a:t>
            </a:r>
            <a:endParaRPr lang="en-US" sz="2000" dirty="0"/>
          </a:p>
        </p:txBody>
      </p:sp>
    </p:spTree>
    <p:extLst>
      <p:ext uri="{BB962C8B-B14F-4D97-AF65-F5344CB8AC3E}">
        <p14:creationId xmlns:p14="http://schemas.microsoft.com/office/powerpoint/2010/main" val="4298198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ardsoft-support.kayako.com/base/media/url/PNQTUvtaHLTT8sZepjNnQvSRBmtrEsAf"/>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095639" y="868098"/>
            <a:ext cx="2184731" cy="218473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hardsoft-support.kayako.com/base/media/url/6S08YJ2CN0Cr80i7wgdwctMuPggoqSRU"/>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29329" y1="5618" x2="56890" y2="96629"/>
                        <a14:foregroundMark x1="58657" y1="21910" x2="61131" y2="12360"/>
                        <a14:foregroundMark x1="64311" y1="10674" x2="29682" y2="11798"/>
                        <a14:foregroundMark x1="38163" y1="12921" x2="43110" y2="25843"/>
                        <a14:foregroundMark x1="55124" y1="15730" x2="56890" y2="16854"/>
                        <a14:foregroundMark x1="35689" y1="21910" x2="58657" y2="21910"/>
                        <a14:foregroundMark x1="57597" y1="20225" x2="50177" y2="17416"/>
                        <a14:foregroundMark x1="56184" y1="10674" x2="69611" y2="15169"/>
                        <a14:foregroundMark x1="71378" y1="10674" x2="74205" y2="50562"/>
                        <a14:foregroundMark x1="72792" y1="62360" x2="72792" y2="90449"/>
                        <a14:foregroundMark x1="25795" y1="14045" x2="26502" y2="92135"/>
                        <a14:foregroundMark x1="27208" y1="96629" x2="44170" y2="97753"/>
                        <a14:foregroundMark x1="51943" y1="16854" x2="54417" y2="8427"/>
                        <a14:foregroundMark x1="39576" y1="95506" x2="39576" y2="79213"/>
                        <a14:foregroundMark x1="36749" y1="18539" x2="42403" y2="4494"/>
                      </a14:backgroundRemoval>
                    </a14:imgEffect>
                  </a14:imgLayer>
                </a14:imgProps>
              </a:ext>
              <a:ext uri="{28A0092B-C50C-407E-A947-70E740481C1C}">
                <a14:useLocalDpi xmlns:a14="http://schemas.microsoft.com/office/drawing/2010/main" val="0"/>
              </a:ext>
            </a:extLst>
          </a:blip>
          <a:srcRect/>
          <a:stretch>
            <a:fillRect/>
          </a:stretch>
        </p:blipFill>
        <p:spPr bwMode="auto">
          <a:xfrm>
            <a:off x="8374038" y="3628567"/>
            <a:ext cx="3627932" cy="19742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1644" y="637265"/>
            <a:ext cx="3238002" cy="461665"/>
          </a:xfrm>
          <a:prstGeom prst="rect">
            <a:avLst/>
          </a:prstGeom>
        </p:spPr>
        <p:txBody>
          <a:bodyPr wrap="none">
            <a:spAutoFit/>
          </a:bodyPr>
          <a:lstStyle/>
          <a:p>
            <a:r>
              <a:rPr lang="en-US" sz="2400" b="1" dirty="0" smtClean="0">
                <a:solidFill>
                  <a:srgbClr val="FFFF00"/>
                </a:solidFill>
                <a:latin typeface="-apple-system"/>
                <a:cs typeface="Arial" pitchFamily="34" charset="0"/>
              </a:rPr>
              <a:t>5. Twisted Pair Cable</a:t>
            </a:r>
            <a:endParaRPr lang="en-US" sz="2400" dirty="0">
              <a:solidFill>
                <a:srgbClr val="FFFF00"/>
              </a:solidFill>
            </a:endParaRPr>
          </a:p>
        </p:txBody>
      </p:sp>
      <p:sp>
        <p:nvSpPr>
          <p:cNvPr id="6" name="Rectangle 5"/>
          <p:cNvSpPr/>
          <p:nvPr/>
        </p:nvSpPr>
        <p:spPr>
          <a:xfrm>
            <a:off x="681643" y="1360300"/>
            <a:ext cx="8413995" cy="2308324"/>
          </a:xfrm>
          <a:prstGeom prst="rect">
            <a:avLst/>
          </a:prstGeom>
        </p:spPr>
        <p:txBody>
          <a:bodyPr wrap="square">
            <a:spAutoFit/>
          </a:bodyPr>
          <a:lstStyle/>
          <a:p>
            <a:r>
              <a:rPr lang="en-US" b="1" dirty="0">
                <a:latin typeface="arial" panose="020B0604020202020204" pitchFamily="34" charset="0"/>
              </a:rPr>
              <a:t>Twisted</a:t>
            </a:r>
            <a:r>
              <a:rPr lang="en-US" dirty="0">
                <a:latin typeface="arial" panose="020B0604020202020204" pitchFamily="34" charset="0"/>
              </a:rPr>
              <a:t>-</a:t>
            </a:r>
            <a:r>
              <a:rPr lang="en-US" b="1" dirty="0">
                <a:latin typeface="arial" panose="020B0604020202020204" pitchFamily="34" charset="0"/>
              </a:rPr>
              <a:t>pair cable</a:t>
            </a:r>
            <a:r>
              <a:rPr lang="en-US" dirty="0">
                <a:latin typeface="arial" panose="020B0604020202020204" pitchFamily="34" charset="0"/>
              </a:rPr>
              <a:t> is a type of </a:t>
            </a:r>
            <a:r>
              <a:rPr lang="en-US" b="1" dirty="0">
                <a:latin typeface="arial" panose="020B0604020202020204" pitchFamily="34" charset="0"/>
              </a:rPr>
              <a:t>cabling</a:t>
            </a:r>
            <a:r>
              <a:rPr lang="en-US" dirty="0">
                <a:latin typeface="arial" panose="020B0604020202020204" pitchFamily="34" charset="0"/>
              </a:rPr>
              <a:t> that is used for telephone communications and most modern </a:t>
            </a:r>
            <a:r>
              <a:rPr lang="en-US" b="1" dirty="0">
                <a:latin typeface="arial" panose="020B0604020202020204" pitchFamily="34" charset="0"/>
              </a:rPr>
              <a:t>Ethernet networks</a:t>
            </a:r>
            <a:r>
              <a:rPr lang="en-US" dirty="0">
                <a:latin typeface="arial" panose="020B0604020202020204" pitchFamily="34" charset="0"/>
              </a:rPr>
              <a:t>. A </a:t>
            </a:r>
            <a:r>
              <a:rPr lang="en-US" b="1" dirty="0">
                <a:latin typeface="arial" panose="020B0604020202020204" pitchFamily="34" charset="0"/>
              </a:rPr>
              <a:t>pair</a:t>
            </a:r>
            <a:r>
              <a:rPr lang="en-US" dirty="0">
                <a:latin typeface="arial" panose="020B0604020202020204" pitchFamily="34" charset="0"/>
              </a:rPr>
              <a:t> of wires forms a circuit that can transmit data. The </a:t>
            </a:r>
            <a:r>
              <a:rPr lang="en-US" b="1" dirty="0">
                <a:latin typeface="arial" panose="020B0604020202020204" pitchFamily="34" charset="0"/>
              </a:rPr>
              <a:t>pairs</a:t>
            </a:r>
            <a:r>
              <a:rPr lang="en-US" dirty="0">
                <a:latin typeface="arial" panose="020B0604020202020204" pitchFamily="34" charset="0"/>
              </a:rPr>
              <a:t> are </a:t>
            </a:r>
            <a:r>
              <a:rPr lang="en-US" b="1" dirty="0">
                <a:latin typeface="arial" panose="020B0604020202020204" pitchFamily="34" charset="0"/>
              </a:rPr>
              <a:t>twisted</a:t>
            </a:r>
            <a:r>
              <a:rPr lang="en-US" dirty="0">
                <a:latin typeface="arial" panose="020B0604020202020204" pitchFamily="34" charset="0"/>
              </a:rPr>
              <a:t> to provide protection against crosstalk, the noise generated by adjacent </a:t>
            </a:r>
            <a:r>
              <a:rPr lang="en-US" b="1" dirty="0" smtClean="0">
                <a:latin typeface="arial" panose="020B0604020202020204" pitchFamily="34" charset="0"/>
              </a:rPr>
              <a:t>pairs having RJ-11 &amp; RJ-45 Jacks.</a:t>
            </a:r>
          </a:p>
          <a:p>
            <a:endParaRPr lang="en-US" dirty="0" smtClean="0"/>
          </a:p>
          <a:p>
            <a:r>
              <a:rPr lang="en-US" b="1" dirty="0" smtClean="0">
                <a:latin typeface="arial" panose="020B0604020202020204" pitchFamily="34" charset="0"/>
              </a:rPr>
              <a:t>Two Types :-</a:t>
            </a:r>
          </a:p>
          <a:p>
            <a:pPr marL="342900" indent="-342900">
              <a:buAutoNum type="arabicPeriod"/>
            </a:pPr>
            <a:r>
              <a:rPr lang="en-US" b="1" dirty="0" smtClean="0">
                <a:latin typeface="arial" panose="020B0604020202020204" pitchFamily="34" charset="0"/>
              </a:rPr>
              <a:t>STP (Shielded Twisted Pair Cable)</a:t>
            </a:r>
          </a:p>
          <a:p>
            <a:pPr marL="342900" indent="-342900">
              <a:buAutoNum type="arabicPeriod"/>
            </a:pPr>
            <a:r>
              <a:rPr lang="en-US" b="1" dirty="0" smtClean="0">
                <a:latin typeface="arial" panose="020B0604020202020204" pitchFamily="34" charset="0"/>
              </a:rPr>
              <a:t>UTP (Unshielded Twisted Pair Cable)</a:t>
            </a:r>
            <a:endParaRPr lang="en-US" b="1" dirty="0">
              <a:latin typeface="arial" panose="020B0604020202020204" pitchFamily="34" charset="0"/>
            </a:endParaRPr>
          </a:p>
        </p:txBody>
      </p:sp>
      <p:sp>
        <p:nvSpPr>
          <p:cNvPr id="9" name="Rectangle 8"/>
          <p:cNvSpPr/>
          <p:nvPr/>
        </p:nvSpPr>
        <p:spPr>
          <a:xfrm>
            <a:off x="681644" y="3929994"/>
            <a:ext cx="1646605"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Ethernet Port</a:t>
            </a:r>
            <a:endParaRPr lang="en-US" b="1" dirty="0">
              <a:solidFill>
                <a:srgbClr val="FFFF00"/>
              </a:solidFill>
              <a:latin typeface="-apple-system"/>
              <a:cs typeface="Arial" pitchFamily="34" charset="0"/>
            </a:endParaRPr>
          </a:p>
        </p:txBody>
      </p:sp>
      <p:sp>
        <p:nvSpPr>
          <p:cNvPr id="7" name="Rectangle 6"/>
          <p:cNvSpPr/>
          <p:nvPr/>
        </p:nvSpPr>
        <p:spPr>
          <a:xfrm>
            <a:off x="681643" y="4299326"/>
            <a:ext cx="6575367" cy="1477328"/>
          </a:xfrm>
          <a:prstGeom prst="rect">
            <a:avLst/>
          </a:prstGeom>
        </p:spPr>
        <p:txBody>
          <a:bodyPr wrap="square">
            <a:spAutoFit/>
          </a:bodyPr>
          <a:lstStyle/>
          <a:p>
            <a:pPr marL="285750" indent="-285750">
              <a:buFont typeface="Arial" pitchFamily="34" charset="0"/>
              <a:buChar char="•"/>
            </a:pPr>
            <a:r>
              <a:rPr lang="en-US" dirty="0"/>
              <a:t>Connects to a network and high speed </a:t>
            </a:r>
            <a:r>
              <a:rPr lang="en-US" dirty="0" smtClean="0"/>
              <a:t>Internet upto 100baseT.</a:t>
            </a:r>
            <a:endParaRPr lang="en-US" dirty="0"/>
          </a:p>
          <a:p>
            <a:pPr marL="285750" indent="-285750">
              <a:buFont typeface="Arial" pitchFamily="34" charset="0"/>
              <a:buChar char="•"/>
            </a:pPr>
            <a:endParaRPr lang="en-US" dirty="0"/>
          </a:p>
          <a:p>
            <a:pPr marL="285750" indent="-285750">
              <a:buFont typeface="Arial" pitchFamily="34" charset="0"/>
              <a:buChar char="•"/>
            </a:pPr>
            <a:r>
              <a:rPr lang="en-US" dirty="0" smtClean="0"/>
              <a:t>Known as RJ-45 Port which use RJ-45 Jack as Interface</a:t>
            </a:r>
            <a:endParaRPr lang="en-US" dirty="0"/>
          </a:p>
          <a:p>
            <a:pPr marL="285750" indent="-285750">
              <a:buFont typeface="Arial" pitchFamily="34" charset="0"/>
              <a:buChar char="•"/>
            </a:pPr>
            <a:endParaRPr lang="en-US" dirty="0"/>
          </a:p>
          <a:p>
            <a:pPr marL="285750" indent="-285750">
              <a:buFont typeface="Arial" pitchFamily="34" charset="0"/>
              <a:buChar char="•"/>
            </a:pPr>
            <a:r>
              <a:rPr lang="en-US" dirty="0"/>
              <a:t>This port resides on an Ethernet Card.</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4730" y="2793823"/>
            <a:ext cx="829067" cy="829067"/>
          </a:xfrm>
          <a:prstGeom prst="rect">
            <a:avLst/>
          </a:prstGeom>
        </p:spPr>
      </p:pic>
      <p:pic>
        <p:nvPicPr>
          <p:cNvPr id="12" name="Picture 1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491299" y="2789453"/>
            <a:ext cx="1110378" cy="833437"/>
          </a:xfrm>
          <a:prstGeom prst="rect">
            <a:avLst/>
          </a:prstGeom>
        </p:spPr>
      </p:pic>
    </p:spTree>
    <p:extLst>
      <p:ext uri="{BB962C8B-B14F-4D97-AF65-F5344CB8AC3E}">
        <p14:creationId xmlns:p14="http://schemas.microsoft.com/office/powerpoint/2010/main" val="113088666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ardsoft-support.kayako.com/base/media/url/fMMZ5kAa5PGoCQHbYt53jR9qH3kk7sXo"/>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99556"/>
                    </a14:imgEffect>
                  </a14:imgLayer>
                </a14:imgProps>
              </a:ext>
              <a:ext uri="{28A0092B-C50C-407E-A947-70E740481C1C}">
                <a14:useLocalDpi xmlns:a14="http://schemas.microsoft.com/office/drawing/2010/main" val="0"/>
              </a:ext>
            </a:extLst>
          </a:blip>
          <a:srcRect/>
          <a:stretch>
            <a:fillRect/>
          </a:stretch>
        </p:blipFill>
        <p:spPr bwMode="auto">
          <a:xfrm>
            <a:off x="8406016" y="767141"/>
            <a:ext cx="1930400" cy="19304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ttps://hardsoft-support.kayako.com/base/media/url/J2L1QdZve5X4ZlYkqsp4tL6qhgMYodx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582" y="3386512"/>
            <a:ext cx="1828800" cy="15934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93528" y="708952"/>
            <a:ext cx="2985113" cy="461665"/>
          </a:xfrm>
          <a:prstGeom prst="rect">
            <a:avLst/>
          </a:prstGeom>
        </p:spPr>
        <p:txBody>
          <a:bodyPr wrap="none">
            <a:spAutoFit/>
          </a:bodyPr>
          <a:lstStyle/>
          <a:p>
            <a:r>
              <a:rPr lang="en-US" sz="2400" b="1" dirty="0" smtClean="0">
                <a:solidFill>
                  <a:srgbClr val="FFFF00"/>
                </a:solidFill>
                <a:latin typeface="-apple-system"/>
                <a:cs typeface="Arial" pitchFamily="34" charset="0"/>
              </a:rPr>
              <a:t>6. Mini Plug Cables</a:t>
            </a:r>
            <a:endParaRPr lang="en-US" sz="2400" dirty="0">
              <a:solidFill>
                <a:srgbClr val="FFFF00"/>
              </a:solidFill>
            </a:endParaRPr>
          </a:p>
        </p:txBody>
      </p:sp>
      <p:sp>
        <p:nvSpPr>
          <p:cNvPr id="4" name="Rectangle 3"/>
          <p:cNvSpPr/>
          <p:nvPr/>
        </p:nvSpPr>
        <p:spPr>
          <a:xfrm>
            <a:off x="693528" y="1387916"/>
            <a:ext cx="6096000" cy="923330"/>
          </a:xfrm>
          <a:prstGeom prst="rect">
            <a:avLst/>
          </a:prstGeom>
        </p:spPr>
        <p:txBody>
          <a:bodyPr>
            <a:spAutoFit/>
          </a:bodyPr>
          <a:lstStyle/>
          <a:p>
            <a:r>
              <a:rPr lang="en-US" dirty="0">
                <a:latin typeface="arial" panose="020B0604020202020204" pitchFamily="34" charset="0"/>
              </a:rPr>
              <a:t>A </a:t>
            </a:r>
            <a:r>
              <a:rPr lang="en-US" b="1" dirty="0">
                <a:latin typeface="arial" panose="020B0604020202020204" pitchFamily="34" charset="0"/>
              </a:rPr>
              <a:t>Mini Plug</a:t>
            </a:r>
            <a:r>
              <a:rPr lang="en-US" dirty="0">
                <a:latin typeface="arial" panose="020B0604020202020204" pitchFamily="34" charset="0"/>
              </a:rPr>
              <a:t> is a 3.5mm male connector found on computer headphone, headset, microphone, and speakers, which connects to the computer's sound card.</a:t>
            </a:r>
            <a:endParaRPr lang="en-US" dirty="0"/>
          </a:p>
        </p:txBody>
      </p:sp>
      <p:sp>
        <p:nvSpPr>
          <p:cNvPr id="7" name="Rectangle 6"/>
          <p:cNvSpPr/>
          <p:nvPr/>
        </p:nvSpPr>
        <p:spPr>
          <a:xfrm>
            <a:off x="693528" y="2915841"/>
            <a:ext cx="1172116"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Mini Port</a:t>
            </a:r>
            <a:endParaRPr lang="en-US" b="1" dirty="0">
              <a:solidFill>
                <a:srgbClr val="FFFF00"/>
              </a:solidFill>
              <a:latin typeface="-apple-system"/>
              <a:cs typeface="Arial" pitchFamily="34" charset="0"/>
            </a:endParaRPr>
          </a:p>
        </p:txBody>
      </p:sp>
      <p:sp>
        <p:nvSpPr>
          <p:cNvPr id="5" name="Rectangle 4"/>
          <p:cNvSpPr/>
          <p:nvPr/>
        </p:nvSpPr>
        <p:spPr>
          <a:xfrm>
            <a:off x="693528" y="3532601"/>
            <a:ext cx="6096000" cy="923330"/>
          </a:xfrm>
          <a:prstGeom prst="rect">
            <a:avLst/>
          </a:prstGeom>
        </p:spPr>
        <p:txBody>
          <a:bodyPr>
            <a:spAutoFit/>
          </a:bodyPr>
          <a:lstStyle/>
          <a:p>
            <a:pPr marL="285750" indent="-285750">
              <a:buFont typeface="Arial" pitchFamily="34" charset="0"/>
              <a:buChar char="•"/>
            </a:pPr>
            <a:r>
              <a:rPr lang="en-US" dirty="0"/>
              <a:t>Connects Microphone, Headphone &amp; Speakers.</a:t>
            </a:r>
          </a:p>
          <a:p>
            <a:pPr marL="285750" indent="-285750">
              <a:buFont typeface="Arial" pitchFamily="34" charset="0"/>
              <a:buChar char="•"/>
            </a:pPr>
            <a:endParaRPr lang="en-US" dirty="0"/>
          </a:p>
          <a:p>
            <a:pPr marL="285750" indent="-285750">
              <a:buFont typeface="Arial" pitchFamily="34" charset="0"/>
              <a:buChar char="•"/>
            </a:pPr>
            <a:r>
              <a:rPr lang="en-US" dirty="0"/>
              <a:t>Used 3.5mm jack to connect devices in it.</a:t>
            </a:r>
            <a:endParaRPr lang="en-US" dirty="0"/>
          </a:p>
        </p:txBody>
      </p:sp>
    </p:spTree>
    <p:extLst>
      <p:ext uri="{BB962C8B-B14F-4D97-AF65-F5344CB8AC3E}">
        <p14:creationId xmlns:p14="http://schemas.microsoft.com/office/powerpoint/2010/main" val="398386322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260" y="987994"/>
            <a:ext cx="4267200" cy="1706880"/>
          </a:xfrm>
          <a:prstGeom prst="rect">
            <a:avLst/>
          </a:prstGeom>
        </p:spPr>
      </p:pic>
      <p:sp>
        <p:nvSpPr>
          <p:cNvPr id="5" name="Rectangle 4"/>
          <p:cNvSpPr/>
          <p:nvPr/>
        </p:nvSpPr>
        <p:spPr>
          <a:xfrm>
            <a:off x="760030" y="615845"/>
            <a:ext cx="2100255" cy="461665"/>
          </a:xfrm>
          <a:prstGeom prst="rect">
            <a:avLst/>
          </a:prstGeom>
        </p:spPr>
        <p:txBody>
          <a:bodyPr wrap="none">
            <a:spAutoFit/>
          </a:bodyPr>
          <a:lstStyle/>
          <a:p>
            <a:r>
              <a:rPr lang="en-US" sz="2400" b="1" dirty="0" smtClean="0">
                <a:solidFill>
                  <a:srgbClr val="FFFF00"/>
                </a:solidFill>
                <a:latin typeface="-apple-system"/>
                <a:cs typeface="Arial" pitchFamily="34" charset="0"/>
              </a:rPr>
              <a:t>7. USB Cable</a:t>
            </a:r>
            <a:endParaRPr lang="en-US" sz="2400" dirty="0">
              <a:solidFill>
                <a:srgbClr val="FFFF00"/>
              </a:solidFill>
            </a:endParaRPr>
          </a:p>
        </p:txBody>
      </p:sp>
      <p:sp>
        <p:nvSpPr>
          <p:cNvPr id="6" name="Rectangle 5"/>
          <p:cNvSpPr/>
          <p:nvPr/>
        </p:nvSpPr>
        <p:spPr>
          <a:xfrm>
            <a:off x="760030" y="1316833"/>
            <a:ext cx="6096000" cy="1200329"/>
          </a:xfrm>
          <a:prstGeom prst="rect">
            <a:avLst/>
          </a:prstGeom>
        </p:spPr>
        <p:txBody>
          <a:bodyPr>
            <a:spAutoFit/>
          </a:bodyPr>
          <a:lstStyle/>
          <a:p>
            <a:r>
              <a:rPr lang="en-US" dirty="0">
                <a:latin typeface="arial" panose="020B0604020202020204" pitchFamily="34" charset="0"/>
              </a:rPr>
              <a:t>A </a:t>
            </a:r>
            <a:r>
              <a:rPr lang="en-US" b="1" dirty="0">
                <a:latin typeface="arial" panose="020B0604020202020204" pitchFamily="34" charset="0"/>
              </a:rPr>
              <a:t>USB port</a:t>
            </a:r>
            <a:r>
              <a:rPr lang="en-US" dirty="0">
                <a:latin typeface="arial" panose="020B0604020202020204" pitchFamily="34" charset="0"/>
              </a:rPr>
              <a:t> is a standard </a:t>
            </a:r>
            <a:r>
              <a:rPr lang="en-US" b="1" dirty="0">
                <a:latin typeface="arial" panose="020B0604020202020204" pitchFamily="34" charset="0"/>
              </a:rPr>
              <a:t>cable connection</a:t>
            </a:r>
            <a:r>
              <a:rPr lang="en-US" dirty="0">
                <a:latin typeface="arial" panose="020B0604020202020204" pitchFamily="34" charset="0"/>
              </a:rPr>
              <a:t> interface for personal </a:t>
            </a:r>
            <a:r>
              <a:rPr lang="en-US" b="1" dirty="0">
                <a:latin typeface="arial" panose="020B0604020202020204" pitchFamily="34" charset="0"/>
              </a:rPr>
              <a:t>computers</a:t>
            </a:r>
            <a:r>
              <a:rPr lang="en-US" dirty="0">
                <a:latin typeface="arial" panose="020B0604020202020204" pitchFamily="34" charset="0"/>
              </a:rPr>
              <a:t> and consumer electronics devices. </a:t>
            </a:r>
            <a:r>
              <a:rPr lang="en-US" b="1" dirty="0">
                <a:latin typeface="arial" panose="020B0604020202020204" pitchFamily="34" charset="0"/>
              </a:rPr>
              <a:t>USB</a:t>
            </a:r>
            <a:r>
              <a:rPr lang="en-US" dirty="0">
                <a:latin typeface="arial" panose="020B0604020202020204" pitchFamily="34" charset="0"/>
              </a:rPr>
              <a:t> stands for Universal Serial Bus, an industry standard for short-distance digital data communications.</a:t>
            </a:r>
            <a:endParaRPr lang="en-US" dirty="0"/>
          </a:p>
        </p:txBody>
      </p:sp>
      <p:sp>
        <p:nvSpPr>
          <p:cNvPr id="8" name="Rectangle 7"/>
          <p:cNvSpPr/>
          <p:nvPr/>
        </p:nvSpPr>
        <p:spPr>
          <a:xfrm>
            <a:off x="760030" y="3065469"/>
            <a:ext cx="1197764"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USB Port</a:t>
            </a:r>
            <a:endParaRPr lang="en-US" b="1" dirty="0">
              <a:solidFill>
                <a:srgbClr val="FFFF00"/>
              </a:solidFill>
              <a:latin typeface="-apple-system"/>
              <a:cs typeface="Arial" pitchFamily="34" charset="0"/>
            </a:endParaRPr>
          </a:p>
        </p:txBody>
      </p:sp>
      <p:sp>
        <p:nvSpPr>
          <p:cNvPr id="7" name="Rectangle 6"/>
          <p:cNvSpPr/>
          <p:nvPr/>
        </p:nvSpPr>
        <p:spPr>
          <a:xfrm>
            <a:off x="733122" y="3559492"/>
            <a:ext cx="6096000" cy="2308324"/>
          </a:xfrm>
          <a:prstGeom prst="rect">
            <a:avLst/>
          </a:prstGeom>
        </p:spPr>
        <p:txBody>
          <a:bodyPr>
            <a:spAutoFit/>
          </a:bodyPr>
          <a:lstStyle/>
          <a:p>
            <a:pPr marL="285750" indent="-285750">
              <a:buFont typeface="Arial" pitchFamily="34" charset="0"/>
              <a:buChar char="•"/>
            </a:pPr>
            <a:r>
              <a:rPr lang="en-US" dirty="0"/>
              <a:t>It can connect all kinds of external USB devices such as external hard disk, printer, scanner, mouse, keyboard, etc.</a:t>
            </a:r>
          </a:p>
          <a:p>
            <a:pPr marL="285750" indent="-285750">
              <a:buFont typeface="Arial" pitchFamily="34" charset="0"/>
              <a:buChar char="•"/>
            </a:pPr>
            <a:endParaRPr lang="en-US" dirty="0"/>
          </a:p>
          <a:p>
            <a:pPr marL="285750" indent="-285750">
              <a:buFont typeface="Arial" pitchFamily="34" charset="0"/>
              <a:buChar char="•"/>
            </a:pPr>
            <a:r>
              <a:rPr lang="en-US" dirty="0"/>
              <a:t>Most of the computers provide two USB ports as minimum.</a:t>
            </a:r>
          </a:p>
          <a:p>
            <a:pPr marL="285750" indent="-285750">
              <a:buFont typeface="Arial" pitchFamily="34" charset="0"/>
              <a:buChar char="•"/>
            </a:pPr>
            <a:endParaRPr lang="en-US" dirty="0"/>
          </a:p>
          <a:p>
            <a:pPr marL="285750" indent="-285750">
              <a:buFont typeface="Arial" pitchFamily="34" charset="0"/>
              <a:buChar char="•"/>
            </a:pPr>
            <a:r>
              <a:rPr lang="en-US" dirty="0"/>
              <a:t>Data travels with different speeds depend on ver.</a:t>
            </a:r>
          </a:p>
          <a:p>
            <a:pPr marL="285750" indent="-285750">
              <a:buFont typeface="Arial" pitchFamily="34" charset="0"/>
              <a:buChar char="•"/>
            </a:pPr>
            <a:endParaRPr lang="en-US" dirty="0"/>
          </a:p>
          <a:p>
            <a:pPr marL="285750" indent="-285750">
              <a:buFont typeface="Arial" pitchFamily="34" charset="0"/>
              <a:buChar char="•"/>
            </a:pPr>
            <a:r>
              <a:rPr lang="en-US" dirty="0"/>
              <a:t>USB compliant devices can get power from a USB port.</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137" r="19846"/>
          <a:stretch/>
        </p:blipFill>
        <p:spPr>
          <a:xfrm>
            <a:off x="7599045" y="3170244"/>
            <a:ext cx="3415319" cy="2813951"/>
          </a:xfrm>
          <a:prstGeom prst="rect">
            <a:avLst/>
          </a:prstGeom>
        </p:spPr>
      </p:pic>
    </p:spTree>
    <p:extLst>
      <p:ext uri="{BB962C8B-B14F-4D97-AF65-F5344CB8AC3E}">
        <p14:creationId xmlns:p14="http://schemas.microsoft.com/office/powerpoint/2010/main" val="126199591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51" t="11649" r="151" b="6656"/>
          <a:stretch/>
        </p:blipFill>
        <p:spPr>
          <a:xfrm>
            <a:off x="2658688" y="665020"/>
            <a:ext cx="7150329" cy="5841418"/>
          </a:xfrm>
          <a:prstGeom prst="rect">
            <a:avLst/>
          </a:prstGeom>
        </p:spPr>
      </p:pic>
    </p:spTree>
    <p:extLst>
      <p:ext uri="{BB962C8B-B14F-4D97-AF65-F5344CB8AC3E}">
        <p14:creationId xmlns:p14="http://schemas.microsoft.com/office/powerpoint/2010/main" val="171779730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https://hardsoft-support.kayako.com/base/media/url/92pUnglPOeJA7H1jjMTY9ZHN0W7vFOGj"/>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059" b="98824" l="1684" r="95960"/>
                    </a14:imgEffect>
                  </a14:imgLayer>
                </a14:imgProps>
              </a:ext>
              <a:ext uri="{28A0092B-C50C-407E-A947-70E740481C1C}">
                <a14:useLocalDpi xmlns:a14="http://schemas.microsoft.com/office/drawing/2010/main" val="0"/>
              </a:ext>
            </a:extLst>
          </a:blip>
          <a:srcRect/>
          <a:stretch>
            <a:fillRect/>
          </a:stretch>
        </p:blipFill>
        <p:spPr bwMode="auto">
          <a:xfrm>
            <a:off x="7682804" y="3452501"/>
            <a:ext cx="3810001" cy="21808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5096" y1="59330" x2="60191" y2="72727"/>
                        <a14:foregroundMark x1="8599" y1="21053" x2="19427" y2="18660"/>
                        <a14:foregroundMark x1="3503" y1="17225" x2="10191" y2="17225"/>
                      </a14:backgroundRemoval>
                    </a14:imgEffect>
                  </a14:imgLayer>
                </a14:imgProps>
              </a:ext>
              <a:ext uri="{28A0092B-C50C-407E-A947-70E740481C1C}">
                <a14:useLocalDpi xmlns:a14="http://schemas.microsoft.com/office/drawing/2010/main" val="0"/>
              </a:ext>
            </a:extLst>
          </a:blip>
          <a:stretch>
            <a:fillRect/>
          </a:stretch>
        </p:blipFill>
        <p:spPr>
          <a:xfrm>
            <a:off x="7897089" y="987418"/>
            <a:ext cx="3185501" cy="2121542"/>
          </a:xfrm>
          <a:prstGeom prst="rect">
            <a:avLst/>
          </a:prstGeom>
        </p:spPr>
      </p:pic>
      <p:sp>
        <p:nvSpPr>
          <p:cNvPr id="5" name="Rectangle 4"/>
          <p:cNvSpPr/>
          <p:nvPr/>
        </p:nvSpPr>
        <p:spPr>
          <a:xfrm>
            <a:off x="776932" y="767142"/>
            <a:ext cx="2252540" cy="461665"/>
          </a:xfrm>
          <a:prstGeom prst="rect">
            <a:avLst/>
          </a:prstGeom>
        </p:spPr>
        <p:txBody>
          <a:bodyPr wrap="none">
            <a:spAutoFit/>
          </a:bodyPr>
          <a:lstStyle/>
          <a:p>
            <a:r>
              <a:rPr lang="en-US" sz="2400" b="1" dirty="0" smtClean="0">
                <a:solidFill>
                  <a:srgbClr val="FFFF00"/>
                </a:solidFill>
                <a:latin typeface="-apple-system"/>
                <a:cs typeface="Arial" pitchFamily="34" charset="0"/>
              </a:rPr>
              <a:t>8. Power Cord</a:t>
            </a:r>
            <a:endParaRPr lang="en-US" sz="2400" dirty="0">
              <a:solidFill>
                <a:srgbClr val="FFFF00"/>
              </a:solidFill>
            </a:endParaRPr>
          </a:p>
        </p:txBody>
      </p:sp>
      <p:sp>
        <p:nvSpPr>
          <p:cNvPr id="6" name="Rectangle 5"/>
          <p:cNvSpPr/>
          <p:nvPr/>
        </p:nvSpPr>
        <p:spPr>
          <a:xfrm>
            <a:off x="776932" y="1374241"/>
            <a:ext cx="6096000" cy="923330"/>
          </a:xfrm>
          <a:prstGeom prst="rect">
            <a:avLst/>
          </a:prstGeom>
        </p:spPr>
        <p:txBody>
          <a:bodyPr>
            <a:spAutoFit/>
          </a:bodyPr>
          <a:lstStyle/>
          <a:p>
            <a:r>
              <a:rPr lang="en-US" dirty="0">
                <a:latin typeface="arial" panose="020B0604020202020204" pitchFamily="34" charset="0"/>
              </a:rPr>
              <a:t>A </a:t>
            </a:r>
            <a:r>
              <a:rPr lang="en-US" b="1" dirty="0">
                <a:latin typeface="arial" panose="020B0604020202020204" pitchFamily="34" charset="0"/>
              </a:rPr>
              <a:t>power cord</a:t>
            </a:r>
            <a:r>
              <a:rPr lang="en-US" dirty="0">
                <a:latin typeface="arial" panose="020B0604020202020204" pitchFamily="34" charset="0"/>
              </a:rPr>
              <a:t>, line </a:t>
            </a:r>
            <a:r>
              <a:rPr lang="en-US" b="1" dirty="0">
                <a:latin typeface="arial" panose="020B0604020202020204" pitchFamily="34" charset="0"/>
              </a:rPr>
              <a:t>cord</a:t>
            </a:r>
            <a:r>
              <a:rPr lang="en-US" dirty="0">
                <a:latin typeface="arial" panose="020B0604020202020204" pitchFamily="34" charset="0"/>
              </a:rPr>
              <a:t>, or mains cable is an electrical cable that temporarily connects an appliance to the mains electricity supply via a wall socket or extension </a:t>
            </a:r>
            <a:r>
              <a:rPr lang="en-US" b="1" dirty="0">
                <a:latin typeface="arial" panose="020B0604020202020204" pitchFamily="34" charset="0"/>
              </a:rPr>
              <a:t>cord</a:t>
            </a:r>
            <a:r>
              <a:rPr lang="en-US" dirty="0">
                <a:latin typeface="arial" panose="020B0604020202020204" pitchFamily="34" charset="0"/>
              </a:rPr>
              <a:t>.</a:t>
            </a:r>
            <a:endParaRPr lang="en-US" dirty="0"/>
          </a:p>
        </p:txBody>
      </p:sp>
      <p:sp>
        <p:nvSpPr>
          <p:cNvPr id="9" name="Rectangle 8"/>
          <p:cNvSpPr/>
          <p:nvPr/>
        </p:nvSpPr>
        <p:spPr>
          <a:xfrm>
            <a:off x="776932" y="3361783"/>
            <a:ext cx="1454244"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Kettle Input</a:t>
            </a:r>
            <a:endParaRPr lang="en-US" b="1" dirty="0">
              <a:solidFill>
                <a:srgbClr val="FFFF00"/>
              </a:solidFill>
              <a:latin typeface="-apple-system"/>
              <a:cs typeface="Arial" pitchFamily="34" charset="0"/>
            </a:endParaRPr>
          </a:p>
        </p:txBody>
      </p:sp>
      <p:sp>
        <p:nvSpPr>
          <p:cNvPr id="7" name="Rectangle 6"/>
          <p:cNvSpPr/>
          <p:nvPr/>
        </p:nvSpPr>
        <p:spPr>
          <a:xfrm>
            <a:off x="776932" y="3942742"/>
            <a:ext cx="6096000" cy="1200329"/>
          </a:xfrm>
          <a:prstGeom prst="rect">
            <a:avLst/>
          </a:prstGeom>
        </p:spPr>
        <p:txBody>
          <a:bodyPr>
            <a:spAutoFit/>
          </a:bodyPr>
          <a:lstStyle/>
          <a:p>
            <a:pPr marL="285750" indent="-285750">
              <a:buFont typeface="Arial" pitchFamily="34" charset="0"/>
              <a:buChar char="•"/>
            </a:pPr>
            <a:r>
              <a:rPr lang="en-US" dirty="0"/>
              <a:t>Three-pronged plug.</a:t>
            </a:r>
          </a:p>
          <a:p>
            <a:pPr marL="285750" indent="-285750">
              <a:buFont typeface="Arial" pitchFamily="34" charset="0"/>
              <a:buChar char="•"/>
            </a:pPr>
            <a:endParaRPr lang="en-US" dirty="0"/>
          </a:p>
          <a:p>
            <a:pPr marL="285750" indent="-285750">
              <a:buFont typeface="Arial" pitchFamily="34" charset="0"/>
              <a:buChar char="•"/>
            </a:pPr>
            <a:r>
              <a:rPr lang="en-US" dirty="0"/>
              <a:t>Connects to the computer's power cable that plugs into a power bar or wall socket.</a:t>
            </a:r>
            <a:endParaRPr lang="en-US" dirty="0"/>
          </a:p>
        </p:txBody>
      </p:sp>
    </p:spTree>
    <p:extLst>
      <p:ext uri="{BB962C8B-B14F-4D97-AF65-F5344CB8AC3E}">
        <p14:creationId xmlns:p14="http://schemas.microsoft.com/office/powerpoint/2010/main" val="275205299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8738" y="539795"/>
            <a:ext cx="2115194" cy="830997"/>
          </a:xfrm>
          <a:prstGeom prst="rect">
            <a:avLst/>
          </a:prstGeom>
        </p:spPr>
        <p:txBody>
          <a:bodyPr wrap="none">
            <a:spAutoFit/>
          </a:bodyPr>
          <a:lstStyle/>
          <a:p>
            <a:pPr lvl="0" fontAlgn="base">
              <a:spcBef>
                <a:spcPct val="0"/>
              </a:spcBef>
              <a:spcAft>
                <a:spcPct val="0"/>
              </a:spcAft>
            </a:pPr>
            <a:r>
              <a:rPr lang="en-US" sz="2400" b="1" dirty="0">
                <a:solidFill>
                  <a:srgbClr val="FFFF00"/>
                </a:solidFill>
                <a:latin typeface="-apple-system"/>
                <a:cs typeface="Arial" pitchFamily="34" charset="0"/>
              </a:rPr>
              <a:t>9. HDD Wires</a:t>
            </a:r>
          </a:p>
          <a:p>
            <a:pPr lvl="0" fontAlgn="base">
              <a:spcBef>
                <a:spcPct val="0"/>
              </a:spcBef>
              <a:spcAft>
                <a:spcPct val="0"/>
              </a:spcAft>
            </a:pPr>
            <a:endParaRPr lang="en-US" sz="2400" b="1" dirty="0">
              <a:solidFill>
                <a:srgbClr val="2D3138"/>
              </a:solidFill>
              <a:latin typeface="-apple-system"/>
              <a:cs typeface="Arial" pitchFamily="34" charset="0"/>
            </a:endParaRPr>
          </a:p>
        </p:txBody>
      </p:sp>
      <p:sp>
        <p:nvSpPr>
          <p:cNvPr id="3" name="Rectangle 2"/>
          <p:cNvSpPr/>
          <p:nvPr/>
        </p:nvSpPr>
        <p:spPr>
          <a:xfrm>
            <a:off x="1536606" y="3472190"/>
            <a:ext cx="1816395" cy="461665"/>
          </a:xfrm>
          <a:prstGeom prst="rect">
            <a:avLst/>
          </a:prstGeom>
        </p:spPr>
        <p:txBody>
          <a:bodyPr wrap="none">
            <a:spAutoFit/>
          </a:bodyPr>
          <a:lstStyle/>
          <a:p>
            <a:pPr lvl="0" eaLnBrk="0" fontAlgn="base" hangingPunct="0">
              <a:spcBef>
                <a:spcPct val="0"/>
              </a:spcBef>
              <a:spcAft>
                <a:spcPct val="0"/>
              </a:spcAft>
            </a:pPr>
            <a:r>
              <a:rPr lang="en-US" sz="2400" dirty="0">
                <a:solidFill>
                  <a:srgbClr val="FFC000"/>
                </a:solidFill>
                <a:latin typeface="-apple-system"/>
                <a:cs typeface="Arial" pitchFamily="34" charset="0"/>
              </a:rPr>
              <a:t>SATA Cable</a:t>
            </a:r>
            <a:endParaRPr lang="en-US" sz="1467" dirty="0">
              <a:solidFill>
                <a:srgbClr val="FFC000"/>
              </a:solidFill>
              <a:latin typeface="Arial" pitchFamily="34" charset="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129" y="955294"/>
            <a:ext cx="3490428" cy="241537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738" y="1369757"/>
            <a:ext cx="3556000" cy="2000913"/>
          </a:xfrm>
          <a:prstGeom prst="rect">
            <a:avLst/>
          </a:prstGeom>
        </p:spPr>
      </p:pic>
      <p:sp>
        <p:nvSpPr>
          <p:cNvPr id="7" name="Rectangle 6"/>
          <p:cNvSpPr/>
          <p:nvPr/>
        </p:nvSpPr>
        <p:spPr>
          <a:xfrm>
            <a:off x="5421613" y="3546400"/>
            <a:ext cx="1588897" cy="461665"/>
          </a:xfrm>
          <a:prstGeom prst="rect">
            <a:avLst/>
          </a:prstGeom>
        </p:spPr>
        <p:txBody>
          <a:bodyPr wrap="none">
            <a:spAutoFit/>
          </a:bodyPr>
          <a:lstStyle/>
          <a:p>
            <a:pPr lvl="0" eaLnBrk="0" fontAlgn="base" hangingPunct="0">
              <a:spcBef>
                <a:spcPct val="0"/>
              </a:spcBef>
              <a:spcAft>
                <a:spcPct val="0"/>
              </a:spcAft>
            </a:pPr>
            <a:r>
              <a:rPr lang="en-US" sz="2400" dirty="0">
                <a:solidFill>
                  <a:srgbClr val="FFC000"/>
                </a:solidFill>
                <a:latin typeface="-apple-system"/>
                <a:cs typeface="Arial" pitchFamily="34" charset="0"/>
              </a:rPr>
              <a:t>IDE Cable</a:t>
            </a:r>
            <a:endParaRPr lang="en-US" sz="1467" dirty="0">
              <a:solidFill>
                <a:srgbClr val="FFC000"/>
              </a:solidFill>
              <a:latin typeface="Arial" pitchFamily="34" charset="0"/>
              <a:cs typeface="Arial"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949" y="1369757"/>
            <a:ext cx="3552623" cy="1905913"/>
          </a:xfrm>
          <a:prstGeom prst="rect">
            <a:avLst/>
          </a:prstGeom>
        </p:spPr>
      </p:pic>
      <p:sp>
        <p:nvSpPr>
          <p:cNvPr id="9" name="Rectangle 8"/>
          <p:cNvSpPr/>
          <p:nvPr/>
        </p:nvSpPr>
        <p:spPr>
          <a:xfrm>
            <a:off x="9079123" y="3446021"/>
            <a:ext cx="1898277" cy="461665"/>
          </a:xfrm>
          <a:prstGeom prst="rect">
            <a:avLst/>
          </a:prstGeom>
        </p:spPr>
        <p:txBody>
          <a:bodyPr wrap="none">
            <a:spAutoFit/>
          </a:bodyPr>
          <a:lstStyle/>
          <a:p>
            <a:pPr lvl="0" eaLnBrk="0" fontAlgn="base" hangingPunct="0">
              <a:spcBef>
                <a:spcPct val="0"/>
              </a:spcBef>
              <a:spcAft>
                <a:spcPct val="0"/>
              </a:spcAft>
            </a:pPr>
            <a:r>
              <a:rPr lang="en-US" sz="2400" dirty="0">
                <a:solidFill>
                  <a:srgbClr val="FFC000"/>
                </a:solidFill>
                <a:latin typeface="-apple-system"/>
                <a:cs typeface="Arial" pitchFamily="34" charset="0"/>
              </a:rPr>
              <a:t>Molex Cable</a:t>
            </a:r>
            <a:endParaRPr lang="en-US" sz="1467" dirty="0">
              <a:solidFill>
                <a:srgbClr val="FFC000"/>
              </a:solidFill>
              <a:latin typeface="Arial" pitchFamily="34" charset="0"/>
              <a:cs typeface="Arial" pitchFamily="34" charset="0"/>
            </a:endParaRPr>
          </a:p>
        </p:txBody>
      </p:sp>
      <p:sp>
        <p:nvSpPr>
          <p:cNvPr id="10" name="Rectangle 9"/>
          <p:cNvSpPr/>
          <p:nvPr/>
        </p:nvSpPr>
        <p:spPr>
          <a:xfrm>
            <a:off x="1219201" y="4979852"/>
            <a:ext cx="6763390" cy="369332"/>
          </a:xfrm>
          <a:prstGeom prst="rect">
            <a:avLst/>
          </a:prstGeom>
        </p:spPr>
        <p:txBody>
          <a:bodyPr wrap="none">
            <a:spAutoFit/>
          </a:bodyPr>
          <a:lstStyle/>
          <a:p>
            <a:pPr lvl="0" eaLnBrk="0" fontAlgn="base" hangingPunct="0">
              <a:spcBef>
                <a:spcPct val="0"/>
              </a:spcBef>
              <a:spcAft>
                <a:spcPct val="0"/>
              </a:spcAft>
            </a:pPr>
            <a:r>
              <a:rPr lang="en-US" dirty="0">
                <a:latin typeface="-apple-system"/>
                <a:cs typeface="Arial" pitchFamily="34" charset="0"/>
              </a:rPr>
              <a:t>These Cables are used to Connect Hard Disk Drive to Computer</a:t>
            </a:r>
            <a:endParaRPr lang="en-US" sz="1200" dirty="0">
              <a:latin typeface="Arial" pitchFamily="34" charset="0"/>
              <a:cs typeface="Arial" pitchFamily="34" charset="0"/>
            </a:endParaRPr>
          </a:p>
        </p:txBody>
      </p:sp>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32667" y1="13500" x2="59333" y2="7500"/>
                      </a14:backgroundRemoval>
                    </a14:imgEffect>
                  </a14:imgLayer>
                </a14:imgProps>
              </a:ext>
              <a:ext uri="{28A0092B-C50C-407E-A947-70E740481C1C}">
                <a14:useLocalDpi xmlns:a14="http://schemas.microsoft.com/office/drawing/2010/main" val="0"/>
              </a:ext>
            </a:extLst>
          </a:blip>
          <a:stretch>
            <a:fillRect/>
          </a:stretch>
        </p:blipFill>
        <p:spPr>
          <a:xfrm>
            <a:off x="8827351" y="4452534"/>
            <a:ext cx="2842115" cy="1894743"/>
          </a:xfrm>
          <a:prstGeom prst="rect">
            <a:avLst/>
          </a:prstGeom>
        </p:spPr>
      </p:pic>
    </p:spTree>
    <p:extLst>
      <p:ext uri="{BB962C8B-B14F-4D97-AF65-F5344CB8AC3E}">
        <p14:creationId xmlns:p14="http://schemas.microsoft.com/office/powerpoint/2010/main" val="128549233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8412" y="894679"/>
            <a:ext cx="2490297" cy="830997"/>
          </a:xfrm>
          <a:prstGeom prst="rect">
            <a:avLst/>
          </a:prstGeom>
        </p:spPr>
        <p:txBody>
          <a:bodyPr wrap="none">
            <a:spAutoFit/>
          </a:bodyPr>
          <a:lstStyle/>
          <a:p>
            <a:pPr lvl="0" fontAlgn="base">
              <a:spcBef>
                <a:spcPct val="0"/>
              </a:spcBef>
              <a:spcAft>
                <a:spcPct val="0"/>
              </a:spcAft>
            </a:pPr>
            <a:r>
              <a:rPr lang="en-US" sz="2400" b="1" dirty="0">
                <a:solidFill>
                  <a:srgbClr val="FFFF00"/>
                </a:solidFill>
                <a:latin typeface="-apple-system"/>
                <a:cs typeface="Arial" pitchFamily="34" charset="0"/>
              </a:rPr>
              <a:t>10. SMPS Wires</a:t>
            </a:r>
          </a:p>
          <a:p>
            <a:pPr lvl="0" fontAlgn="base">
              <a:spcBef>
                <a:spcPct val="0"/>
              </a:spcBef>
              <a:spcAft>
                <a:spcPct val="0"/>
              </a:spcAft>
            </a:pPr>
            <a:endParaRPr lang="en-US" sz="2400" b="1" dirty="0">
              <a:solidFill>
                <a:srgbClr val="2D3138"/>
              </a:solidFill>
              <a:latin typeface="-apple-system"/>
              <a:cs typeface="Arial"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168" y="974666"/>
            <a:ext cx="8041428" cy="4572000"/>
          </a:xfrm>
          <a:prstGeom prst="rect">
            <a:avLst/>
          </a:prstGeom>
        </p:spPr>
      </p:pic>
      <p:sp>
        <p:nvSpPr>
          <p:cNvPr id="4" name="TextBox 3"/>
          <p:cNvSpPr txBox="1"/>
          <p:nvPr/>
        </p:nvSpPr>
        <p:spPr>
          <a:xfrm>
            <a:off x="758412" y="1501371"/>
            <a:ext cx="3326303" cy="2308324"/>
          </a:xfrm>
          <a:prstGeom prst="rect">
            <a:avLst/>
          </a:prstGeom>
          <a:noFill/>
        </p:spPr>
        <p:txBody>
          <a:bodyPr wrap="square" rtlCol="0">
            <a:spAutoFit/>
          </a:bodyPr>
          <a:lstStyle/>
          <a:p>
            <a:pPr marL="457189" indent="-457189">
              <a:buAutoNum type="arabicPeriod"/>
            </a:pPr>
            <a:r>
              <a:rPr lang="en-US" sz="2400" dirty="0"/>
              <a:t>CPU Power</a:t>
            </a:r>
          </a:p>
          <a:p>
            <a:pPr marL="457189" indent="-457189">
              <a:buAutoNum type="arabicPeriod"/>
            </a:pPr>
            <a:r>
              <a:rPr lang="en-US" sz="2400" dirty="0"/>
              <a:t>ATX Power</a:t>
            </a:r>
          </a:p>
          <a:p>
            <a:pPr marL="457189" indent="-457189">
              <a:buAutoNum type="arabicPeriod"/>
            </a:pPr>
            <a:r>
              <a:rPr lang="en-US" sz="2400" dirty="0"/>
              <a:t>SATA Power</a:t>
            </a:r>
          </a:p>
          <a:p>
            <a:pPr marL="457189" indent="-457189">
              <a:buAutoNum type="arabicPeriod"/>
            </a:pPr>
            <a:r>
              <a:rPr lang="en-US" sz="2400" dirty="0"/>
              <a:t>Floppy Power</a:t>
            </a:r>
          </a:p>
          <a:p>
            <a:pPr marL="457189" indent="-457189">
              <a:buAutoNum type="arabicPeriod"/>
            </a:pPr>
            <a:r>
              <a:rPr lang="en-US" sz="2400" dirty="0"/>
              <a:t>PCI Power</a:t>
            </a:r>
          </a:p>
          <a:p>
            <a:pPr marL="457189" indent="-457189">
              <a:buAutoNum type="arabicPeriod"/>
            </a:pPr>
            <a:r>
              <a:rPr lang="en-US" sz="2400" dirty="0"/>
              <a:t>ODD Power</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7648" b="19328"/>
          <a:stretch/>
        </p:blipFill>
        <p:spPr>
          <a:xfrm>
            <a:off x="835805" y="4031671"/>
            <a:ext cx="2403792" cy="1514995"/>
          </a:xfrm>
          <a:prstGeom prst="rect">
            <a:avLst/>
          </a:prstGeom>
        </p:spPr>
      </p:pic>
    </p:spTree>
    <p:extLst>
      <p:ext uri="{BB962C8B-B14F-4D97-AF65-F5344CB8AC3E}">
        <p14:creationId xmlns:p14="http://schemas.microsoft.com/office/powerpoint/2010/main" val="299134835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3201" y="750517"/>
            <a:ext cx="3120791" cy="523220"/>
          </a:xfrm>
          <a:prstGeom prst="rect">
            <a:avLst/>
          </a:prstGeom>
        </p:spPr>
        <p:txBody>
          <a:bodyPr wrap="none">
            <a:spAutoFit/>
          </a:bodyPr>
          <a:lstStyle/>
          <a:p>
            <a:pPr defTabSz="1219170" fontAlgn="base">
              <a:spcBef>
                <a:spcPct val="0"/>
              </a:spcBef>
              <a:spcAft>
                <a:spcPct val="0"/>
              </a:spcAft>
            </a:pPr>
            <a:r>
              <a:rPr lang="en-US" sz="2800" b="1" dirty="0" smtClean="0">
                <a:solidFill>
                  <a:srgbClr val="FFFF00"/>
                </a:solidFill>
                <a:latin typeface="-apple-system"/>
                <a:cs typeface="Arial" pitchFamily="34" charset="0"/>
              </a:rPr>
              <a:t>11. Parallel Cable</a:t>
            </a:r>
            <a:endParaRPr lang="en-US" sz="2800" b="1" dirty="0">
              <a:solidFill>
                <a:srgbClr val="FFFF00"/>
              </a:solidFill>
              <a:latin typeface="-apple-system"/>
              <a:cs typeface="Arial" pitchFamily="34" charset="0"/>
            </a:endParaRPr>
          </a:p>
        </p:txBody>
      </p:sp>
      <p:sp>
        <p:nvSpPr>
          <p:cNvPr id="5" name="Rectangle 4"/>
          <p:cNvSpPr/>
          <p:nvPr/>
        </p:nvSpPr>
        <p:spPr>
          <a:xfrm>
            <a:off x="743201" y="1459338"/>
            <a:ext cx="7165571" cy="707886"/>
          </a:xfrm>
          <a:prstGeom prst="rect">
            <a:avLst/>
          </a:prstGeom>
        </p:spPr>
        <p:txBody>
          <a:bodyPr wrap="square">
            <a:spAutoFit/>
          </a:bodyPr>
          <a:lstStyle/>
          <a:p>
            <a:r>
              <a:rPr lang="en-US" sz="2000" dirty="0"/>
              <a:t>Parallel cables have mostly given way to serial cables, where data is transferred one bit after another.</a:t>
            </a:r>
            <a:endParaRPr lang="en-US" sz="2000" dirty="0"/>
          </a:p>
        </p:txBody>
      </p:sp>
      <p:sp>
        <p:nvSpPr>
          <p:cNvPr id="6" name="Rectangle 5"/>
          <p:cNvSpPr/>
          <p:nvPr/>
        </p:nvSpPr>
        <p:spPr>
          <a:xfrm>
            <a:off x="815992" y="4031331"/>
            <a:ext cx="6096000" cy="1477328"/>
          </a:xfrm>
          <a:prstGeom prst="rect">
            <a:avLst/>
          </a:prstGeom>
        </p:spPr>
        <p:txBody>
          <a:bodyPr>
            <a:spAutoFit/>
          </a:bodyPr>
          <a:lstStyle/>
          <a:p>
            <a:pPr marL="285750" indent="-285750">
              <a:buFont typeface="Arial" pitchFamily="34" charset="0"/>
              <a:buChar char="•"/>
            </a:pPr>
            <a:r>
              <a:rPr lang="en-US" dirty="0"/>
              <a:t>Used for scanners and printers</a:t>
            </a:r>
          </a:p>
          <a:p>
            <a:pPr marL="285750" indent="-285750">
              <a:buFont typeface="Arial" pitchFamily="34" charset="0"/>
              <a:buChar char="•"/>
            </a:pPr>
            <a:endParaRPr lang="en-US" dirty="0"/>
          </a:p>
          <a:p>
            <a:pPr marL="285750" indent="-285750">
              <a:buFont typeface="Arial" pitchFamily="34" charset="0"/>
              <a:buChar char="•"/>
            </a:pPr>
            <a:r>
              <a:rPr lang="en-US" dirty="0"/>
              <a:t>Also called printer port</a:t>
            </a:r>
          </a:p>
          <a:p>
            <a:pPr marL="285750" indent="-285750">
              <a:buFont typeface="Arial" pitchFamily="34" charset="0"/>
              <a:buChar char="•"/>
            </a:pPr>
            <a:endParaRPr lang="en-US" dirty="0"/>
          </a:p>
          <a:p>
            <a:pPr marL="285750" indent="-285750">
              <a:buFont typeface="Arial" pitchFamily="34" charset="0"/>
              <a:buChar char="•"/>
            </a:pPr>
            <a:r>
              <a:rPr lang="en-US" dirty="0"/>
              <a:t>25 pin model</a:t>
            </a:r>
          </a:p>
        </p:txBody>
      </p:sp>
      <p:sp>
        <p:nvSpPr>
          <p:cNvPr id="8" name="Rectangle 7"/>
          <p:cNvSpPr/>
          <p:nvPr/>
        </p:nvSpPr>
        <p:spPr>
          <a:xfrm>
            <a:off x="815992" y="3476398"/>
            <a:ext cx="1531188"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Parallel Port</a:t>
            </a:r>
            <a:endParaRPr lang="en-US" b="1" dirty="0">
              <a:solidFill>
                <a:srgbClr val="FFFF00"/>
              </a:solidFill>
              <a:latin typeface="-apple-system"/>
              <a:cs typeface="Arial"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0787" y="3737224"/>
            <a:ext cx="2731519" cy="2048639"/>
          </a:xfrm>
          <a:prstGeom prst="rect">
            <a:avLst/>
          </a:prstGeom>
        </p:spPr>
      </p:pic>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908772" y="1097619"/>
            <a:ext cx="3667707" cy="2139496"/>
          </a:xfrm>
          <a:prstGeom prst="rect">
            <a:avLst/>
          </a:prstGeom>
        </p:spPr>
      </p:pic>
    </p:spTree>
    <p:extLst>
      <p:ext uri="{BB962C8B-B14F-4D97-AF65-F5344CB8AC3E}">
        <p14:creationId xmlns:p14="http://schemas.microsoft.com/office/powerpoint/2010/main" val="197846407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3201" y="559324"/>
            <a:ext cx="2840842" cy="523220"/>
          </a:xfrm>
          <a:prstGeom prst="rect">
            <a:avLst/>
          </a:prstGeom>
        </p:spPr>
        <p:txBody>
          <a:bodyPr wrap="none">
            <a:spAutoFit/>
          </a:bodyPr>
          <a:lstStyle/>
          <a:p>
            <a:pPr defTabSz="1219170" fontAlgn="base">
              <a:spcBef>
                <a:spcPct val="0"/>
              </a:spcBef>
              <a:spcAft>
                <a:spcPct val="0"/>
              </a:spcAft>
            </a:pPr>
            <a:r>
              <a:rPr lang="en-US" sz="2800" b="1" dirty="0" smtClean="0">
                <a:solidFill>
                  <a:srgbClr val="FFFF00"/>
                </a:solidFill>
                <a:latin typeface="-apple-system"/>
                <a:cs typeface="Arial" pitchFamily="34" charset="0"/>
              </a:rPr>
              <a:t>12. Serial Cable</a:t>
            </a:r>
            <a:endParaRPr lang="en-US" sz="2800" b="1" dirty="0">
              <a:solidFill>
                <a:srgbClr val="FFFF00"/>
              </a:solidFill>
              <a:latin typeface="-apple-system"/>
              <a:cs typeface="Arial" pitchFamily="34" charset="0"/>
            </a:endParaRPr>
          </a:p>
        </p:txBody>
      </p:sp>
      <p:sp>
        <p:nvSpPr>
          <p:cNvPr id="5" name="Rectangle 4"/>
          <p:cNvSpPr/>
          <p:nvPr/>
        </p:nvSpPr>
        <p:spPr>
          <a:xfrm>
            <a:off x="743201" y="1218846"/>
            <a:ext cx="7165571" cy="707886"/>
          </a:xfrm>
          <a:prstGeom prst="rect">
            <a:avLst/>
          </a:prstGeom>
        </p:spPr>
        <p:txBody>
          <a:bodyPr wrap="square">
            <a:spAutoFit/>
          </a:bodyPr>
          <a:lstStyle/>
          <a:p>
            <a:r>
              <a:rPr lang="en-US" sz="2000" dirty="0"/>
              <a:t>A </a:t>
            </a:r>
            <a:r>
              <a:rPr lang="en-US" sz="2000" b="1" dirty="0"/>
              <a:t>serial cable</a:t>
            </a:r>
            <a:r>
              <a:rPr lang="en-US" sz="2000" dirty="0"/>
              <a:t> is a </a:t>
            </a:r>
            <a:r>
              <a:rPr lang="en-US" sz="2000" b="1" dirty="0"/>
              <a:t>cable used to</a:t>
            </a:r>
            <a:r>
              <a:rPr lang="en-US" sz="2000" dirty="0"/>
              <a:t> transfer information between two devices </a:t>
            </a:r>
            <a:r>
              <a:rPr lang="en-US" sz="2000" b="1" dirty="0"/>
              <a:t>using</a:t>
            </a:r>
            <a:r>
              <a:rPr lang="en-US" sz="2000" dirty="0"/>
              <a:t> a </a:t>
            </a:r>
            <a:r>
              <a:rPr lang="en-US" sz="2000" b="1" dirty="0"/>
              <a:t>serial</a:t>
            </a:r>
            <a:r>
              <a:rPr lang="en-US" sz="2000" dirty="0"/>
              <a:t> communication protocol. </a:t>
            </a:r>
            <a:endParaRPr lang="en-US" sz="2000" dirty="0"/>
          </a:p>
        </p:txBody>
      </p:sp>
      <p:sp>
        <p:nvSpPr>
          <p:cNvPr id="8" name="Rectangle 7"/>
          <p:cNvSpPr/>
          <p:nvPr/>
        </p:nvSpPr>
        <p:spPr>
          <a:xfrm>
            <a:off x="837709" y="3052449"/>
            <a:ext cx="1338828"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Serial Port</a:t>
            </a:r>
            <a:endParaRPr lang="en-US" b="1" dirty="0">
              <a:solidFill>
                <a:srgbClr val="FFFF00"/>
              </a:solidFill>
              <a:latin typeface="-apple-system"/>
              <a:cs typeface="Arial"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20005" t="44642" r="30907"/>
          <a:stretch/>
        </p:blipFill>
        <p:spPr>
          <a:xfrm>
            <a:off x="8055032" y="3707476"/>
            <a:ext cx="3140255" cy="1812175"/>
          </a:xfrm>
          <a:prstGeom prst="rect">
            <a:avLst/>
          </a:prstGeom>
        </p:spPr>
      </p:pic>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208031" y="599034"/>
            <a:ext cx="2655396" cy="2655396"/>
          </a:xfrm>
          <a:prstGeom prst="rect">
            <a:avLst/>
          </a:prstGeom>
        </p:spPr>
      </p:pic>
      <p:sp>
        <p:nvSpPr>
          <p:cNvPr id="2" name="Rectangle 1"/>
          <p:cNvSpPr/>
          <p:nvPr/>
        </p:nvSpPr>
        <p:spPr>
          <a:xfrm>
            <a:off x="837709" y="3707476"/>
            <a:ext cx="6096000" cy="2031325"/>
          </a:xfrm>
          <a:prstGeom prst="rect">
            <a:avLst/>
          </a:prstGeom>
        </p:spPr>
        <p:txBody>
          <a:bodyPr>
            <a:spAutoFit/>
          </a:bodyPr>
          <a:lstStyle/>
          <a:p>
            <a:pPr marL="285750" indent="-285750">
              <a:buFont typeface="Arial" pitchFamily="34" charset="0"/>
              <a:buChar char="•"/>
            </a:pPr>
            <a:r>
              <a:rPr lang="en-US" dirty="0"/>
              <a:t>Used for external modems and older computer mouse</a:t>
            </a:r>
          </a:p>
          <a:p>
            <a:pPr marL="285750" indent="-285750">
              <a:buFont typeface="Arial" pitchFamily="34" charset="0"/>
              <a:buChar char="•"/>
            </a:pPr>
            <a:endParaRPr lang="en-US" dirty="0"/>
          </a:p>
          <a:p>
            <a:pPr marL="285750" indent="-285750">
              <a:buFont typeface="Arial" pitchFamily="34" charset="0"/>
              <a:buChar char="•"/>
            </a:pPr>
            <a:r>
              <a:rPr lang="en-US" dirty="0"/>
              <a:t>Two versions: 9 pin, 25 pin model</a:t>
            </a:r>
          </a:p>
          <a:p>
            <a:pPr marL="285750" indent="-285750">
              <a:buFont typeface="Arial" pitchFamily="34" charset="0"/>
              <a:buChar char="•"/>
            </a:pPr>
            <a:endParaRPr lang="en-US" dirty="0" smtClean="0"/>
          </a:p>
          <a:p>
            <a:pPr marL="285750" indent="-285750">
              <a:buFont typeface="Arial" pitchFamily="34" charset="0"/>
              <a:buChar char="•"/>
            </a:pPr>
            <a:r>
              <a:rPr lang="en-US" dirty="0" smtClean="0"/>
              <a:t>Also uses in Printers and Scanners</a:t>
            </a:r>
          </a:p>
          <a:p>
            <a:pPr marL="285750" indent="-285750">
              <a:buFont typeface="Arial" pitchFamily="34" charset="0"/>
              <a:buChar char="•"/>
            </a:pPr>
            <a:endParaRPr lang="en-US" dirty="0"/>
          </a:p>
          <a:p>
            <a:pPr marL="285750" indent="-285750">
              <a:buFont typeface="Arial" pitchFamily="34" charset="0"/>
              <a:buChar char="•"/>
            </a:pPr>
            <a:r>
              <a:rPr lang="en-US" dirty="0"/>
              <a:t>Data travels at 115 kilobits per second</a:t>
            </a:r>
            <a:endParaRPr lang="en-US" dirty="0"/>
          </a:p>
        </p:txBody>
      </p:sp>
    </p:spTree>
    <p:extLst>
      <p:ext uri="{BB962C8B-B14F-4D97-AF65-F5344CB8AC3E}">
        <p14:creationId xmlns:p14="http://schemas.microsoft.com/office/powerpoint/2010/main" val="371775974"/>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3201" y="559324"/>
            <a:ext cx="3142207" cy="523220"/>
          </a:xfrm>
          <a:prstGeom prst="rect">
            <a:avLst/>
          </a:prstGeom>
        </p:spPr>
        <p:txBody>
          <a:bodyPr wrap="none">
            <a:spAutoFit/>
          </a:bodyPr>
          <a:lstStyle/>
          <a:p>
            <a:pPr defTabSz="1219170" fontAlgn="base">
              <a:spcBef>
                <a:spcPct val="0"/>
              </a:spcBef>
              <a:spcAft>
                <a:spcPct val="0"/>
              </a:spcAft>
            </a:pPr>
            <a:r>
              <a:rPr lang="en-US" sz="2800" b="1" dirty="0" smtClean="0">
                <a:solidFill>
                  <a:srgbClr val="FFFF00"/>
                </a:solidFill>
                <a:latin typeface="-apple-system"/>
                <a:cs typeface="Arial" pitchFamily="34" charset="0"/>
              </a:rPr>
              <a:t>13. Coaxial Cable</a:t>
            </a:r>
            <a:endParaRPr lang="en-US" sz="2800" b="1" dirty="0">
              <a:solidFill>
                <a:srgbClr val="FFFF00"/>
              </a:solidFill>
              <a:latin typeface="-apple-system"/>
              <a:cs typeface="Arial" pitchFamily="34" charset="0"/>
            </a:endParaRPr>
          </a:p>
        </p:txBody>
      </p:sp>
      <p:sp>
        <p:nvSpPr>
          <p:cNvPr id="5" name="Rectangle 4"/>
          <p:cNvSpPr/>
          <p:nvPr/>
        </p:nvSpPr>
        <p:spPr>
          <a:xfrm>
            <a:off x="743201" y="1218846"/>
            <a:ext cx="7165571" cy="1908215"/>
          </a:xfrm>
          <a:prstGeom prst="rect">
            <a:avLst/>
          </a:prstGeom>
        </p:spPr>
        <p:txBody>
          <a:bodyPr wrap="square">
            <a:spAutoFit/>
          </a:bodyPr>
          <a:lstStyle/>
          <a:p>
            <a:r>
              <a:rPr lang="en-US" sz="2000" b="1" dirty="0"/>
              <a:t>Coaxial cable</a:t>
            </a:r>
            <a:r>
              <a:rPr lang="en-US" sz="2000" dirty="0"/>
              <a:t> is commonly </a:t>
            </a:r>
            <a:r>
              <a:rPr lang="en-US" sz="2000" b="1" dirty="0"/>
              <a:t>used by cable</a:t>
            </a:r>
            <a:r>
              <a:rPr lang="en-US" sz="2000" dirty="0"/>
              <a:t> operators, telephone companies, and internet providers around the world to convey data, video, and voice communications to customers. It has also been </a:t>
            </a:r>
            <a:r>
              <a:rPr lang="en-US" sz="2000" b="1" dirty="0"/>
              <a:t>used</a:t>
            </a:r>
            <a:r>
              <a:rPr lang="en-US" sz="2000" dirty="0"/>
              <a:t> extensively within homes.</a:t>
            </a:r>
          </a:p>
          <a:p>
            <a:r>
              <a:rPr lang="en-US" dirty="0"/>
              <a:t/>
            </a:r>
            <a:br>
              <a:rPr lang="en-US" dirty="0"/>
            </a:br>
            <a:endParaRPr lang="en-US" sz="2000" dirty="0"/>
          </a:p>
        </p:txBody>
      </p:sp>
      <p:sp>
        <p:nvSpPr>
          <p:cNvPr id="8" name="Rectangle 7"/>
          <p:cNvSpPr/>
          <p:nvPr/>
        </p:nvSpPr>
        <p:spPr>
          <a:xfrm>
            <a:off x="837709" y="3825532"/>
            <a:ext cx="1903085"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BNC Connector</a:t>
            </a:r>
            <a:endParaRPr lang="en-US" b="1" dirty="0">
              <a:solidFill>
                <a:srgbClr val="FFFF00"/>
              </a:solidFill>
              <a:latin typeface="-apple-system"/>
              <a:cs typeface="Arial" pitchFamily="34" charset="0"/>
            </a:endParaRPr>
          </a:p>
        </p:txBody>
      </p:sp>
      <p:sp>
        <p:nvSpPr>
          <p:cNvPr id="2" name="Rectangle 1"/>
          <p:cNvSpPr/>
          <p:nvPr/>
        </p:nvSpPr>
        <p:spPr>
          <a:xfrm>
            <a:off x="837408" y="4374832"/>
            <a:ext cx="6096000" cy="923330"/>
          </a:xfrm>
          <a:prstGeom prst="rect">
            <a:avLst/>
          </a:prstGeom>
        </p:spPr>
        <p:txBody>
          <a:bodyPr>
            <a:spAutoFit/>
          </a:bodyPr>
          <a:lstStyle/>
          <a:p>
            <a:r>
              <a:rPr lang="en-US" dirty="0"/>
              <a:t>Bayonet Neill–Concelman BNC connector is a series of connectors used for connecting thinnet coaxial cabling to various networking components.</a:t>
            </a:r>
            <a:endParaRPr lang="en-US" dirty="0"/>
          </a:p>
        </p:txBody>
      </p:sp>
      <p:pic>
        <p:nvPicPr>
          <p:cNvPr id="3" name="Picture 2" descr="signal - How does a coaxial aerial cable work ..."/>
          <p:cNvPicPr>
            <a:picLocks noChangeAspect="1"/>
          </p:cNvPicPr>
          <p:nvPr/>
        </p:nvPicPr>
        <p:blipFill>
          <a:blip r:embed="rId2">
            <a:extLst>
              <a:ext uri="{BEBA8EAE-BF5A-486C-A8C5-ECC9F3942E4B}">
                <a14:imgProps xmlns:a14="http://schemas.microsoft.com/office/drawing/2010/main">
                  <a14:imgLayer r:embed="rId3">
                    <a14:imgEffect>
                      <a14:backgroundRemoval t="3550" b="94675" l="2682" r="96935"/>
                    </a14:imgEffect>
                  </a14:imgLayer>
                </a14:imgProps>
              </a:ext>
              <a:ext uri="{28A0092B-C50C-407E-A947-70E740481C1C}">
                <a14:useLocalDpi xmlns:a14="http://schemas.microsoft.com/office/drawing/2010/main" val="0"/>
              </a:ext>
            </a:extLst>
          </a:blip>
          <a:stretch>
            <a:fillRect/>
          </a:stretch>
        </p:blipFill>
        <p:spPr>
          <a:xfrm>
            <a:off x="7908772" y="820934"/>
            <a:ext cx="3185419" cy="2062589"/>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344" b="100000" l="0" r="94144"/>
                    </a14:imgEffect>
                  </a14:imgLayer>
                </a14:imgProps>
              </a:ext>
              <a:ext uri="{28A0092B-C50C-407E-A947-70E740481C1C}">
                <a14:useLocalDpi xmlns:a14="http://schemas.microsoft.com/office/drawing/2010/main" val="0"/>
              </a:ext>
            </a:extLst>
          </a:blip>
          <a:stretch>
            <a:fillRect/>
          </a:stretch>
        </p:blipFill>
        <p:spPr>
          <a:xfrm>
            <a:off x="7982053" y="3709814"/>
            <a:ext cx="3038856" cy="1991683"/>
          </a:xfrm>
          <a:prstGeom prst="rect">
            <a:avLst/>
          </a:prstGeom>
        </p:spPr>
      </p:pic>
    </p:spTree>
    <p:extLst>
      <p:ext uri="{BB962C8B-B14F-4D97-AF65-F5344CB8AC3E}">
        <p14:creationId xmlns:p14="http://schemas.microsoft.com/office/powerpoint/2010/main" val="32458243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5138" y="631767"/>
            <a:ext cx="9144000" cy="376065"/>
          </a:xfrm>
        </p:spPr>
        <p:txBody>
          <a:bodyPr/>
          <a:lstStyle/>
          <a:p>
            <a:r>
              <a:rPr lang="en-US" sz="3200" b="1" dirty="0" smtClean="0"/>
              <a:t>Answers</a:t>
            </a:r>
            <a:endParaRPr lang="en-US" sz="3200" b="1" dirty="0"/>
          </a:p>
        </p:txBody>
      </p:sp>
      <p:sp>
        <p:nvSpPr>
          <p:cNvPr id="3" name="Subtitle 2"/>
          <p:cNvSpPr>
            <a:spLocks noGrp="1"/>
          </p:cNvSpPr>
          <p:nvPr>
            <p:ph type="subTitle" idx="1"/>
          </p:nvPr>
        </p:nvSpPr>
        <p:spPr>
          <a:xfrm>
            <a:off x="532014" y="1365914"/>
            <a:ext cx="11330248" cy="2399752"/>
          </a:xfrm>
        </p:spPr>
        <p:txBody>
          <a:bodyPr/>
          <a:lstStyle/>
          <a:p>
            <a:pPr algn="l"/>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1. Whats is AMD ryzen 5 ? (RAM/</a:t>
            </a:r>
            <a:r>
              <a:rPr lang="en-US" sz="2200" u="sng" dirty="0" smtClean="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Processor</a:t>
            </a:r>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/Motherboard)  </a:t>
            </a:r>
          </a:p>
          <a:p>
            <a:pPr algn="l"/>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2. Identify the generation of Processor Intel i7 9440 ? (5</a:t>
            </a:r>
            <a:r>
              <a:rPr lang="en-US" sz="2200" baseline="300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th</a:t>
            </a:r>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/8</a:t>
            </a:r>
            <a:r>
              <a:rPr lang="en-US" sz="2200" baseline="300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th</a:t>
            </a:r>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/10</a:t>
            </a:r>
            <a:r>
              <a:rPr lang="en-US" sz="2200" baseline="300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th</a:t>
            </a:r>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a:t>
            </a:r>
            <a:r>
              <a:rPr lang="en-US" sz="2200" dirty="0" smtClean="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9</a:t>
            </a:r>
            <a:r>
              <a:rPr lang="en-US" sz="2200" baseline="30000" dirty="0" smtClean="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th</a:t>
            </a:r>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a:t>
            </a:r>
          </a:p>
          <a:p>
            <a:pPr algn="l"/>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3. Voltage of Yellow wire in SMPS ? </a:t>
            </a:r>
            <a:r>
              <a:rPr lang="en-US" sz="2200" dirty="0" smtClean="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a:t>
            </a:r>
            <a:r>
              <a:rPr lang="en-US" sz="2200" u="sng" dirty="0" smtClean="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+12v)</a:t>
            </a:r>
          </a:p>
          <a:p>
            <a:pPr algn="l"/>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4. How we pervent heat generated by working Microprocessor ?</a:t>
            </a:r>
          </a:p>
          <a:p>
            <a:r>
              <a:rPr lang="en-US" sz="2200" dirty="0" smtClean="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(By installing Heatsink using thermal grease for absorbing the heat and fan for preventing it out the cabinet)</a:t>
            </a:r>
          </a:p>
          <a:p>
            <a:pPr algn="l"/>
            <a:r>
              <a:rPr lang="en-US" sz="2200" dirty="0" smtClean="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5. Work of North Bridge &amp; South Bridge in Motherboard ?</a:t>
            </a:r>
            <a:endParaRPr lang="en-US" sz="2200" dirty="0">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endParaRPr>
          </a:p>
          <a:p>
            <a:r>
              <a:rPr lang="en-US" sz="2200" dirty="0" smtClean="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(North Bridge is responsible for interconnection of Components</a:t>
            </a:r>
          </a:p>
          <a:p>
            <a:r>
              <a:rPr lang="en-US" sz="2200" dirty="0" smtClean="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rPr>
              <a:t>South Bridge is responsible for interconnection of Peripherals)</a:t>
            </a:r>
            <a:endParaRPr lang="en-US" sz="2200" dirty="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endParaRPr>
          </a:p>
        </p:txBody>
      </p:sp>
      <p:sp>
        <p:nvSpPr>
          <p:cNvPr id="4" name="Rectangle 3"/>
          <p:cNvSpPr/>
          <p:nvPr/>
        </p:nvSpPr>
        <p:spPr>
          <a:xfrm>
            <a:off x="2690352" y="5555272"/>
            <a:ext cx="6861174" cy="461665"/>
          </a:xfrm>
          <a:prstGeom prst="rect">
            <a:avLst/>
          </a:prstGeom>
        </p:spPr>
        <p:txBody>
          <a:bodyPr wrap="none">
            <a:spAutoFit/>
          </a:bodyPr>
          <a:lstStyle/>
          <a:p>
            <a:r>
              <a:rPr lang="en-US" sz="2400" dirty="0" smtClean="0"/>
              <a:t>Solve all question and comment down answers...</a:t>
            </a:r>
            <a:endParaRPr lang="en-US" sz="2400" dirty="0"/>
          </a:p>
        </p:txBody>
      </p:sp>
    </p:spTree>
    <p:extLst>
      <p:ext uri="{BB962C8B-B14F-4D97-AF65-F5344CB8AC3E}">
        <p14:creationId xmlns:p14="http://schemas.microsoft.com/office/powerpoint/2010/main" val="2951291549"/>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3201" y="559324"/>
            <a:ext cx="3759362" cy="523220"/>
          </a:xfrm>
          <a:prstGeom prst="rect">
            <a:avLst/>
          </a:prstGeom>
        </p:spPr>
        <p:txBody>
          <a:bodyPr wrap="none">
            <a:spAutoFit/>
          </a:bodyPr>
          <a:lstStyle/>
          <a:p>
            <a:pPr defTabSz="1219170" fontAlgn="base">
              <a:spcBef>
                <a:spcPct val="0"/>
              </a:spcBef>
              <a:spcAft>
                <a:spcPct val="0"/>
              </a:spcAft>
            </a:pPr>
            <a:r>
              <a:rPr lang="en-US" sz="2800" b="1" dirty="0" smtClean="0">
                <a:solidFill>
                  <a:srgbClr val="FFFF00"/>
                </a:solidFill>
                <a:latin typeface="-apple-system"/>
                <a:cs typeface="Arial" pitchFamily="34" charset="0"/>
              </a:rPr>
              <a:t>14. Optic Fibre Cable</a:t>
            </a:r>
            <a:endParaRPr lang="en-US" sz="2800" b="1" dirty="0">
              <a:solidFill>
                <a:srgbClr val="FFFF00"/>
              </a:solidFill>
              <a:latin typeface="-apple-system"/>
              <a:cs typeface="Arial" pitchFamily="34" charset="0"/>
            </a:endParaRPr>
          </a:p>
        </p:txBody>
      </p:sp>
      <p:sp>
        <p:nvSpPr>
          <p:cNvPr id="5" name="Rectangle 4"/>
          <p:cNvSpPr/>
          <p:nvPr/>
        </p:nvSpPr>
        <p:spPr>
          <a:xfrm>
            <a:off x="743201" y="1218846"/>
            <a:ext cx="7165571" cy="2246769"/>
          </a:xfrm>
          <a:prstGeom prst="rect">
            <a:avLst/>
          </a:prstGeom>
        </p:spPr>
        <p:txBody>
          <a:bodyPr wrap="square">
            <a:spAutoFit/>
          </a:bodyPr>
          <a:lstStyle/>
          <a:p>
            <a:r>
              <a:rPr lang="en-US" sz="2000" dirty="0"/>
              <a:t>Fibre optics is a modern technology used mostly in the telecommunication industry to transmit information digitally as pulses of light through strands of fibre made of glass.Also known as Optical fibres, these strands are about the diameter of a human hair follicle. When bundled into an optical fibre cable, they can transmit data in volumes faster than other mediums over really long distances. </a:t>
            </a:r>
            <a:endParaRPr lang="en-US" sz="2400" dirty="0"/>
          </a:p>
        </p:txBody>
      </p:sp>
      <p:sp>
        <p:nvSpPr>
          <p:cNvPr id="9" name="Rectangle 8"/>
          <p:cNvSpPr/>
          <p:nvPr/>
        </p:nvSpPr>
        <p:spPr>
          <a:xfrm>
            <a:off x="743201" y="3645092"/>
            <a:ext cx="2508828" cy="369332"/>
          </a:xfrm>
          <a:prstGeom prst="rect">
            <a:avLst/>
          </a:prstGeom>
        </p:spPr>
        <p:txBody>
          <a:bodyPr wrap="none">
            <a:spAutoFit/>
          </a:bodyPr>
          <a:lstStyle/>
          <a:p>
            <a:r>
              <a:rPr lang="en-US" b="1" dirty="0">
                <a:solidFill>
                  <a:srgbClr val="FFFF00"/>
                </a:solidFill>
              </a:rPr>
              <a:t>Subscriber </a:t>
            </a:r>
            <a:r>
              <a:rPr lang="en-US" b="1" dirty="0" smtClean="0">
                <a:solidFill>
                  <a:srgbClr val="FFFF00"/>
                </a:solidFill>
              </a:rPr>
              <a:t>Connector SC</a:t>
            </a:r>
            <a:endParaRPr lang="en-US" b="1" dirty="0">
              <a:solidFill>
                <a:srgbClr val="FFFF00"/>
              </a:solidFill>
            </a:endParaRPr>
          </a:p>
        </p:txBody>
      </p:sp>
      <p:sp>
        <p:nvSpPr>
          <p:cNvPr id="12" name="Rectangle 11"/>
          <p:cNvSpPr/>
          <p:nvPr/>
        </p:nvSpPr>
        <p:spPr>
          <a:xfrm>
            <a:off x="743201" y="3941965"/>
            <a:ext cx="6636753" cy="646331"/>
          </a:xfrm>
          <a:prstGeom prst="rect">
            <a:avLst/>
          </a:prstGeom>
        </p:spPr>
        <p:txBody>
          <a:bodyPr wrap="none">
            <a:spAutoFit/>
          </a:bodyPr>
          <a:lstStyle/>
          <a:p>
            <a:r>
              <a:rPr lang="en-US" dirty="0" smtClean="0"/>
              <a:t>This Connector is for structural cabling it is used for high speed</a:t>
            </a:r>
          </a:p>
          <a:p>
            <a:r>
              <a:rPr lang="en-US" dirty="0" smtClean="0"/>
              <a:t>And for single mode fibre cabling</a:t>
            </a:r>
            <a:endParaRPr lang="en-US" dirty="0"/>
          </a:p>
        </p:txBody>
      </p:sp>
      <p:sp>
        <p:nvSpPr>
          <p:cNvPr id="13" name="Rectangle 12"/>
          <p:cNvSpPr/>
          <p:nvPr/>
        </p:nvSpPr>
        <p:spPr>
          <a:xfrm>
            <a:off x="743201" y="4588296"/>
            <a:ext cx="1550617" cy="369332"/>
          </a:xfrm>
          <a:prstGeom prst="rect">
            <a:avLst/>
          </a:prstGeom>
        </p:spPr>
        <p:txBody>
          <a:bodyPr wrap="none">
            <a:spAutoFit/>
          </a:bodyPr>
          <a:lstStyle/>
          <a:p>
            <a:r>
              <a:rPr lang="en-US" b="1" dirty="0" smtClean="0">
                <a:solidFill>
                  <a:srgbClr val="FFFF00"/>
                </a:solidFill>
              </a:rPr>
              <a:t>Straight</a:t>
            </a:r>
            <a:r>
              <a:rPr lang="en-US" b="1" dirty="0">
                <a:solidFill>
                  <a:srgbClr val="FFFF00"/>
                </a:solidFill>
              </a:rPr>
              <a:t> </a:t>
            </a:r>
            <a:r>
              <a:rPr lang="en-US" b="1" dirty="0" smtClean="0">
                <a:solidFill>
                  <a:srgbClr val="FFFF00"/>
                </a:solidFill>
              </a:rPr>
              <a:t>Tip ST</a:t>
            </a:r>
            <a:endParaRPr lang="en-US" b="1" dirty="0">
              <a:solidFill>
                <a:srgbClr val="FFFF00"/>
              </a:solidFill>
            </a:endParaRPr>
          </a:p>
        </p:txBody>
      </p:sp>
      <p:sp>
        <p:nvSpPr>
          <p:cNvPr id="14" name="Rectangle 13"/>
          <p:cNvSpPr/>
          <p:nvPr/>
        </p:nvSpPr>
        <p:spPr>
          <a:xfrm>
            <a:off x="743201" y="4932565"/>
            <a:ext cx="6636753" cy="646331"/>
          </a:xfrm>
          <a:prstGeom prst="rect">
            <a:avLst/>
          </a:prstGeom>
        </p:spPr>
        <p:txBody>
          <a:bodyPr wrap="none">
            <a:spAutoFit/>
          </a:bodyPr>
          <a:lstStyle/>
          <a:p>
            <a:r>
              <a:rPr lang="en-US" dirty="0" smtClean="0"/>
              <a:t>This Connector is for structural cabling it is used for high speed</a:t>
            </a:r>
          </a:p>
          <a:p>
            <a:r>
              <a:rPr lang="en-US" dirty="0" smtClean="0"/>
              <a:t>And for Multi mode fibre cabling</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5997" y="3637479"/>
            <a:ext cx="1319922" cy="1033939"/>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997" y="4805421"/>
            <a:ext cx="1319922" cy="987206"/>
          </a:xfrm>
          <a:prstGeom prst="rect">
            <a:avLst/>
          </a:prstGeom>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224656" y="1218846"/>
            <a:ext cx="3039090" cy="2076712"/>
          </a:xfrm>
          <a:prstGeom prst="rect">
            <a:avLst/>
          </a:prstGeom>
        </p:spPr>
      </p:pic>
    </p:spTree>
    <p:extLst>
      <p:ext uri="{BB962C8B-B14F-4D97-AF65-F5344CB8AC3E}">
        <p14:creationId xmlns:p14="http://schemas.microsoft.com/office/powerpoint/2010/main" val="34176165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048000" y="747713"/>
            <a:ext cx="9144000" cy="376237"/>
          </a:xfrm>
          <a:prstGeom prst="rect">
            <a:avLst/>
          </a:prstGeom>
        </p:spPr>
        <p:txBody>
          <a:bodyPr>
            <a:normAutofit fontScale="90000"/>
          </a:bodyPr>
          <a:lstStyle/>
          <a:p>
            <a:r>
              <a:rPr lang="en-US" sz="3200" b="1" dirty="0" smtClean="0"/>
              <a:t>Questions:-</a:t>
            </a:r>
            <a:endParaRPr lang="en-US" sz="3200" b="1" dirty="0"/>
          </a:p>
        </p:txBody>
      </p:sp>
      <p:sp>
        <p:nvSpPr>
          <p:cNvPr id="3" name="Subtitle 2"/>
          <p:cNvSpPr>
            <a:spLocks noGrp="1"/>
          </p:cNvSpPr>
          <p:nvPr>
            <p:ph type="subTitle" idx="4294967295"/>
          </p:nvPr>
        </p:nvSpPr>
        <p:spPr>
          <a:xfrm>
            <a:off x="862013" y="1831975"/>
            <a:ext cx="11329987" cy="2398713"/>
          </a:xfrm>
          <a:prstGeom prst="rect">
            <a:avLst/>
          </a:prstGeom>
        </p:spPr>
        <p:txBody>
          <a:bodyPr>
            <a:normAutofit/>
          </a:bodyPr>
          <a:lstStyle/>
          <a:p>
            <a:pPr algn="l"/>
            <a:r>
              <a:rPr lang="en-US" sz="2400" dirty="0" smtClean="0"/>
              <a:t>1. VGA is capable to transmit ? (Video/Audio/Data/Radio Signals)  </a:t>
            </a:r>
          </a:p>
          <a:p>
            <a:pPr algn="l"/>
            <a:r>
              <a:rPr lang="en-US" sz="2400" dirty="0" smtClean="0"/>
              <a:t>2. Abbrevation of BNC ? </a:t>
            </a:r>
          </a:p>
          <a:p>
            <a:pPr algn="l"/>
            <a:r>
              <a:rPr lang="en-US" sz="2400" dirty="0" smtClean="0"/>
              <a:t>3. Meaning </a:t>
            </a:r>
            <a:r>
              <a:rPr lang="en-US" sz="2400" smtClean="0"/>
              <a:t>of 1000Base-T </a:t>
            </a:r>
            <a:r>
              <a:rPr lang="en-US" sz="2400" dirty="0" smtClean="0"/>
              <a:t>?</a:t>
            </a:r>
          </a:p>
          <a:p>
            <a:pPr algn="l"/>
            <a:r>
              <a:rPr lang="en-US" sz="2400" dirty="0" smtClean="0"/>
              <a:t>4. Which is Apple iphone charger Connector ?</a:t>
            </a:r>
            <a:endParaRPr lang="en-US" sz="2400" dirty="0"/>
          </a:p>
          <a:p>
            <a:pPr algn="l"/>
            <a:r>
              <a:rPr lang="en-US" sz="2400" dirty="0" smtClean="0"/>
              <a:t>5. Why HDMI is better then DVI &amp; VGA ?</a:t>
            </a:r>
          </a:p>
        </p:txBody>
      </p:sp>
      <p:sp>
        <p:nvSpPr>
          <p:cNvPr id="4" name="Rectangle 3"/>
          <p:cNvSpPr/>
          <p:nvPr/>
        </p:nvSpPr>
        <p:spPr>
          <a:xfrm>
            <a:off x="2665413" y="4765563"/>
            <a:ext cx="6861174" cy="461665"/>
          </a:xfrm>
          <a:prstGeom prst="rect">
            <a:avLst/>
          </a:prstGeom>
        </p:spPr>
        <p:txBody>
          <a:bodyPr wrap="none">
            <a:spAutoFit/>
          </a:bodyPr>
          <a:lstStyle/>
          <a:p>
            <a:r>
              <a:rPr lang="en-US" sz="2400" dirty="0" smtClean="0"/>
              <a:t>Solve all question and comment down answers...</a:t>
            </a:r>
            <a:endParaRPr lang="en-US" sz="2400" dirty="0"/>
          </a:p>
        </p:txBody>
      </p:sp>
    </p:spTree>
    <p:extLst>
      <p:ext uri="{BB962C8B-B14F-4D97-AF65-F5344CB8AC3E}">
        <p14:creationId xmlns:p14="http://schemas.microsoft.com/office/powerpoint/2010/main" val="2028418622"/>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2465" y="1627910"/>
            <a:ext cx="6096000" cy="769441"/>
          </a:xfrm>
          <a:prstGeom prst="rect">
            <a:avLst/>
          </a:prstGeom>
          <a:noFill/>
        </p:spPr>
        <p:txBody>
          <a:bodyPr wrap="square" rtlCol="0">
            <a:spAutoFit/>
          </a:bodyPr>
          <a:lstStyle/>
          <a:p>
            <a:r>
              <a:rPr lang="en-US" sz="4400" b="1" dirty="0">
                <a:solidFill>
                  <a:srgbClr val="FFFF00"/>
                </a:solidFill>
                <a:latin typeface="Bahnschrift" pitchFamily="34" charset="0"/>
              </a:rPr>
              <a:t>What is a </a:t>
            </a:r>
            <a:r>
              <a:rPr lang="en-US" sz="4400" b="1" dirty="0" smtClean="0">
                <a:solidFill>
                  <a:srgbClr val="FFFF00"/>
                </a:solidFill>
                <a:latin typeface="Bahnschrift" pitchFamily="34" charset="0"/>
              </a:rPr>
              <a:t>Cable?</a:t>
            </a:r>
            <a:endParaRPr lang="en-US" sz="4400" b="1" dirty="0">
              <a:solidFill>
                <a:srgbClr val="FFFF00"/>
              </a:solidFill>
              <a:latin typeface="Bahnschrift" pitchFamily="34" charset="0"/>
            </a:endParaRPr>
          </a:p>
        </p:txBody>
      </p:sp>
      <p:sp>
        <p:nvSpPr>
          <p:cNvPr id="3" name="Rectangle 2"/>
          <p:cNvSpPr/>
          <p:nvPr/>
        </p:nvSpPr>
        <p:spPr>
          <a:xfrm>
            <a:off x="819265" y="2912156"/>
            <a:ext cx="5410200" cy="1477328"/>
          </a:xfrm>
          <a:prstGeom prst="rect">
            <a:avLst/>
          </a:prstGeom>
        </p:spPr>
        <p:txBody>
          <a:bodyPr wrap="square">
            <a:spAutoFit/>
          </a:bodyPr>
          <a:lstStyle/>
          <a:p>
            <a:pPr marL="16933" marR="6773">
              <a:lnSpc>
                <a:spcPct val="90000"/>
              </a:lnSpc>
              <a:spcBef>
                <a:spcPts val="513"/>
              </a:spcBef>
            </a:pPr>
            <a:r>
              <a:rPr lang="en-US" sz="2000" dirty="0"/>
              <a:t>An electrical cable is an assembly of one or more wires running side by side or bundled, which is used to carry electric current. A cable assembly is the composition of one or more electrical cables and their corresponding connectors.</a:t>
            </a:r>
            <a:endParaRPr lang="en-US" sz="2800" dirty="0">
              <a:latin typeface="Adobe Fan Heiti Std B" pitchFamily="34" charset="-128"/>
              <a:ea typeface="Adobe Fan Heiti Std B" pitchFamily="34" charset="-128"/>
              <a:cs typeface="Verdana"/>
            </a:endParaRPr>
          </a:p>
        </p:txBody>
      </p:sp>
      <p:pic>
        <p:nvPicPr>
          <p:cNvPr id="5" name="Picture 4" descr="internet - &quot;Plug an Ethernet cable into this computer ..."/>
          <p:cNvPicPr>
            <a:picLocks noChangeAspect="1"/>
          </p:cNvPicPr>
          <p:nvPr/>
        </p:nvPicPr>
        <p:blipFill>
          <a:blip r:embed="rId2">
            <a:extLst>
              <a:ext uri="{BEBA8EAE-BF5A-486C-A8C5-ECC9F3942E4B}">
                <a14:imgProps xmlns:a14="http://schemas.microsoft.com/office/drawing/2010/main">
                  <a14:imgLayer r:embed="rId3">
                    <a14:imgEffect>
                      <a14:backgroundRemoval t="387" b="100000" l="0" r="100000">
                        <a14:foregroundMark x1="12667" y1="85696" x2="15167" y2="68041"/>
                        <a14:foregroundMark x1="8583" y1="90335" x2="9417" y2="86211"/>
                        <a14:foregroundMark x1="94333" y1="29510" x2="80500" y2="22036"/>
                        <a14:foregroundMark x1="93667" y1="36856" x2="93667" y2="31830"/>
                        <a14:foregroundMark x1="91667" y1="36340" x2="85667" y2="32603"/>
                        <a14:foregroundMark x1="84667" y1="32088" x2="80750" y2="30799"/>
                        <a14:foregroundMark x1="82583" y1="31572" x2="86250" y2="32474"/>
                        <a14:foregroundMark x1="83333" y1="33505" x2="85583" y2="33505"/>
                        <a14:foregroundMark x1="92833" y1="27706" x2="89417" y2="26418"/>
                        <a14:foregroundMark x1="95000" y1="27320" x2="95000" y2="27320"/>
                        <a14:foregroundMark x1="95167" y1="27577" x2="88583" y2="24356"/>
                        <a14:foregroundMark x1="89417" y1="23067" x2="93417" y2="24613"/>
                        <a14:foregroundMark x1="94833" y1="24871" x2="95250" y2="25387"/>
                      </a14:backgroundRemoval>
                    </a14:imgEffect>
                  </a14:imgLayer>
                </a14:imgProps>
              </a:ext>
              <a:ext uri="{28A0092B-C50C-407E-A947-70E740481C1C}">
                <a14:useLocalDpi xmlns:a14="http://schemas.microsoft.com/office/drawing/2010/main" val="0"/>
              </a:ext>
            </a:extLst>
          </a:blip>
          <a:stretch>
            <a:fillRect/>
          </a:stretch>
        </p:blipFill>
        <p:spPr>
          <a:xfrm>
            <a:off x="7252410" y="2123031"/>
            <a:ext cx="4031305" cy="2606911"/>
          </a:xfrm>
          <a:prstGeom prst="rect">
            <a:avLst/>
          </a:prstGeom>
        </p:spPr>
      </p:pic>
    </p:spTree>
    <p:extLst>
      <p:ext uri="{BB962C8B-B14F-4D97-AF65-F5344CB8AC3E}">
        <p14:creationId xmlns:p14="http://schemas.microsoft.com/office/powerpoint/2010/main" val="378761581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2836" y="738448"/>
            <a:ext cx="6096000" cy="769441"/>
          </a:xfrm>
          <a:prstGeom prst="rect">
            <a:avLst/>
          </a:prstGeom>
          <a:noFill/>
        </p:spPr>
        <p:txBody>
          <a:bodyPr wrap="square" rtlCol="0">
            <a:spAutoFit/>
          </a:bodyPr>
          <a:lstStyle/>
          <a:p>
            <a:r>
              <a:rPr lang="en-US" sz="4400" b="1" dirty="0">
                <a:solidFill>
                  <a:srgbClr val="FFFF00"/>
                </a:solidFill>
                <a:latin typeface="Bahnschrift" pitchFamily="34" charset="0"/>
              </a:rPr>
              <a:t>What is a </a:t>
            </a:r>
            <a:r>
              <a:rPr lang="en-US" sz="4400" b="1" dirty="0" smtClean="0">
                <a:solidFill>
                  <a:srgbClr val="FFFF00"/>
                </a:solidFill>
                <a:latin typeface="Bahnschrift" pitchFamily="34" charset="0"/>
              </a:rPr>
              <a:t>Connector?</a:t>
            </a:r>
            <a:endParaRPr lang="en-US" sz="4400" b="1" dirty="0">
              <a:solidFill>
                <a:srgbClr val="FFFF00"/>
              </a:solidFill>
              <a:latin typeface="Bahnschrift" pitchFamily="34" charset="0"/>
            </a:endParaRPr>
          </a:p>
        </p:txBody>
      </p:sp>
      <p:sp>
        <p:nvSpPr>
          <p:cNvPr id="3" name="Rectangle 2"/>
          <p:cNvSpPr/>
          <p:nvPr/>
        </p:nvSpPr>
        <p:spPr>
          <a:xfrm>
            <a:off x="777701" y="1906316"/>
            <a:ext cx="5410200" cy="3621504"/>
          </a:xfrm>
          <a:prstGeom prst="rect">
            <a:avLst/>
          </a:prstGeom>
        </p:spPr>
        <p:txBody>
          <a:bodyPr wrap="square">
            <a:spAutoFit/>
          </a:bodyPr>
          <a:lstStyle/>
          <a:p>
            <a:pPr marL="12700" marR="5080">
              <a:lnSpc>
                <a:spcPct val="90000"/>
              </a:lnSpc>
              <a:spcBef>
                <a:spcPts val="385"/>
              </a:spcBef>
            </a:pPr>
            <a:r>
              <a:rPr lang="en-US" sz="2400" spc="-10" dirty="0">
                <a:latin typeface="Adobe Fan Heiti Std B" pitchFamily="34" charset="-128"/>
                <a:ea typeface="Adobe Fan Heiti Std B" pitchFamily="34" charset="-128"/>
                <a:cs typeface="Verdana"/>
              </a:rPr>
              <a:t>A Connector is generally </a:t>
            </a:r>
            <a:r>
              <a:rPr lang="en-US" sz="2400" dirty="0">
                <a:latin typeface="Adobe Fan Heiti Std B" pitchFamily="34" charset="-128"/>
                <a:ea typeface="Adobe Fan Heiti Std B" pitchFamily="34" charset="-128"/>
                <a:cs typeface="Verdana"/>
              </a:rPr>
              <a:t>a </a:t>
            </a:r>
            <a:r>
              <a:rPr lang="en-US" sz="2400" spc="-10" dirty="0">
                <a:latin typeface="Adobe Fan Heiti Std B" pitchFamily="34" charset="-128"/>
                <a:ea typeface="Adobe Fan Heiti Std B" pitchFamily="34" charset="-128"/>
                <a:cs typeface="Verdana"/>
              </a:rPr>
              <a:t>specific  </a:t>
            </a:r>
            <a:r>
              <a:rPr lang="en-US" sz="2400" spc="-5" dirty="0">
                <a:latin typeface="Adobe Fan Heiti Std B" pitchFamily="34" charset="-128"/>
                <a:ea typeface="Adobe Fan Heiti Std B" pitchFamily="34" charset="-128"/>
                <a:cs typeface="Verdana"/>
              </a:rPr>
              <a:t>Interface which  is used to connect a device physically with a computer systemm with staibility</a:t>
            </a:r>
          </a:p>
          <a:p>
            <a:pPr marL="12700" marR="5080">
              <a:lnSpc>
                <a:spcPct val="90000"/>
              </a:lnSpc>
              <a:spcBef>
                <a:spcPts val="385"/>
              </a:spcBef>
            </a:pPr>
            <a:endParaRPr lang="en-US" sz="2400" spc="-5" dirty="0">
              <a:latin typeface="Adobe Fan Heiti Std B" pitchFamily="34" charset="-128"/>
              <a:ea typeface="Adobe Fan Heiti Std B" pitchFamily="34" charset="-128"/>
              <a:cs typeface="Verdana"/>
            </a:endParaRPr>
          </a:p>
          <a:p>
            <a:pPr marL="12700" marR="5080">
              <a:lnSpc>
                <a:spcPct val="90000"/>
              </a:lnSpc>
              <a:spcBef>
                <a:spcPts val="385"/>
              </a:spcBef>
            </a:pPr>
            <a:endParaRPr lang="en-US" sz="2400" spc="-5" dirty="0">
              <a:latin typeface="Adobe Fan Heiti Std B" pitchFamily="34" charset="-128"/>
              <a:ea typeface="Adobe Fan Heiti Std B" pitchFamily="34" charset="-128"/>
              <a:cs typeface="Verdana"/>
            </a:endParaRPr>
          </a:p>
          <a:p>
            <a:pPr marL="12700" marR="5080">
              <a:lnSpc>
                <a:spcPct val="90000"/>
              </a:lnSpc>
              <a:spcBef>
                <a:spcPts val="385"/>
              </a:spcBef>
            </a:pPr>
            <a:endParaRPr lang="en-US" sz="2400" spc="-5" dirty="0">
              <a:latin typeface="Adobe Fan Heiti Std B" pitchFamily="34" charset="-128"/>
              <a:ea typeface="Adobe Fan Heiti Std B" pitchFamily="34" charset="-128"/>
              <a:cs typeface="Verdana"/>
            </a:endParaRPr>
          </a:p>
          <a:p>
            <a:pPr marL="12700" marR="5080">
              <a:lnSpc>
                <a:spcPct val="90000"/>
              </a:lnSpc>
              <a:spcBef>
                <a:spcPts val="385"/>
              </a:spcBef>
            </a:pPr>
            <a:r>
              <a:rPr lang="en-US" sz="2400" spc="-5" dirty="0">
                <a:latin typeface="Adobe Fan Heiti Std B" pitchFamily="34" charset="-128"/>
                <a:ea typeface="Adobe Fan Heiti Std B" pitchFamily="34" charset="-128"/>
                <a:cs typeface="Verdana"/>
              </a:rPr>
              <a:t>It is used to install the Cable or interface of external media or devices to a computer system.</a:t>
            </a:r>
            <a:endParaRPr lang="en-US" sz="2400" dirty="0">
              <a:latin typeface="Adobe Fan Heiti Std B" pitchFamily="34" charset="-128"/>
              <a:ea typeface="Adobe Fan Heiti Std B" pitchFamily="34" charset="-128"/>
              <a:cs typeface="Verdana"/>
            </a:endParaRPr>
          </a:p>
        </p:txBody>
      </p:sp>
      <p:pic>
        <p:nvPicPr>
          <p:cNvPr id="5" name="Picture 4" descr="File:Vga-cable.jpg - Wikimedia Commons"/>
          <p:cNvPicPr>
            <a:picLocks noChangeAspect="1"/>
          </p:cNvPicPr>
          <p:nvPr/>
        </p:nvPicPr>
        <p:blipFill>
          <a:blip r:embed="rId2" cstate="hqprint">
            <a:extLst>
              <a:ext uri="{BEBA8EAE-BF5A-486C-A8C5-ECC9F3942E4B}">
                <a14:imgProps xmlns:a14="http://schemas.microsoft.com/office/drawing/2010/main">
                  <a14:imgLayer r:embed="rId3">
                    <a14:imgEffect>
                      <a14:backgroundRemoval t="127" b="100000" l="0" r="100000">
                        <a14:foregroundMark x1="16318" y1="7292" x2="43682" y2="33545"/>
                      </a14:backgroundRemoval>
                    </a14:imgEffect>
                  </a14:imgLayer>
                </a14:imgProps>
              </a:ext>
              <a:ext uri="{28A0092B-C50C-407E-A947-70E740481C1C}">
                <a14:useLocalDpi xmlns:a14="http://schemas.microsoft.com/office/drawing/2010/main" val="0"/>
              </a:ext>
            </a:extLst>
          </a:blip>
          <a:stretch>
            <a:fillRect/>
          </a:stretch>
        </p:blipFill>
        <p:spPr>
          <a:xfrm>
            <a:off x="6518360" y="2022694"/>
            <a:ext cx="5415515" cy="3881119"/>
          </a:xfrm>
          <a:prstGeom prst="rect">
            <a:avLst/>
          </a:prstGeom>
        </p:spPr>
      </p:pic>
    </p:spTree>
    <p:extLst>
      <p:ext uri="{BB962C8B-B14F-4D97-AF65-F5344CB8AC3E}">
        <p14:creationId xmlns:p14="http://schemas.microsoft.com/office/powerpoint/2010/main" val="233088916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2836" y="738448"/>
            <a:ext cx="6096000" cy="769441"/>
          </a:xfrm>
          <a:prstGeom prst="rect">
            <a:avLst/>
          </a:prstGeom>
          <a:noFill/>
        </p:spPr>
        <p:txBody>
          <a:bodyPr wrap="square" rtlCol="0">
            <a:spAutoFit/>
          </a:bodyPr>
          <a:lstStyle/>
          <a:p>
            <a:r>
              <a:rPr lang="en-US" sz="4400" b="1" dirty="0">
                <a:solidFill>
                  <a:srgbClr val="FFFF00"/>
                </a:solidFill>
                <a:latin typeface="Bahnschrift" pitchFamily="34" charset="0"/>
              </a:rPr>
              <a:t>What is a Port?</a:t>
            </a:r>
            <a:endParaRPr lang="en-US" sz="4400" b="1" dirty="0">
              <a:solidFill>
                <a:srgbClr val="FFFF00"/>
              </a:solidFill>
              <a:latin typeface="Bahnschrift" pitchFamily="34" charset="0"/>
            </a:endParaRPr>
          </a:p>
        </p:txBody>
      </p:sp>
      <p:sp>
        <p:nvSpPr>
          <p:cNvPr id="3" name="Rectangle 2"/>
          <p:cNvSpPr/>
          <p:nvPr/>
        </p:nvSpPr>
        <p:spPr>
          <a:xfrm>
            <a:off x="661323" y="1860596"/>
            <a:ext cx="5410200" cy="3672800"/>
          </a:xfrm>
          <a:prstGeom prst="rect">
            <a:avLst/>
          </a:prstGeom>
        </p:spPr>
        <p:txBody>
          <a:bodyPr wrap="square">
            <a:spAutoFit/>
          </a:bodyPr>
          <a:lstStyle/>
          <a:p>
            <a:pPr marL="16933" marR="6773">
              <a:lnSpc>
                <a:spcPct val="90000"/>
              </a:lnSpc>
              <a:spcBef>
                <a:spcPts val="513"/>
              </a:spcBef>
            </a:pPr>
            <a:r>
              <a:rPr lang="en-US" sz="2400" spc="-13" dirty="0">
                <a:latin typeface="Adobe Fan Heiti Std B" pitchFamily="34" charset="-128"/>
                <a:ea typeface="Adobe Fan Heiti Std B" pitchFamily="34" charset="-128"/>
                <a:cs typeface="Verdana"/>
              </a:rPr>
              <a:t>A port is generally </a:t>
            </a:r>
            <a:r>
              <a:rPr lang="en-US" sz="2400" dirty="0">
                <a:latin typeface="Adobe Fan Heiti Std B" pitchFamily="34" charset="-128"/>
                <a:ea typeface="Adobe Fan Heiti Std B" pitchFamily="34" charset="-128"/>
                <a:cs typeface="Verdana"/>
              </a:rPr>
              <a:t>a </a:t>
            </a:r>
            <a:r>
              <a:rPr lang="en-US" sz="2400" spc="-13" dirty="0">
                <a:latin typeface="Adobe Fan Heiti Std B" pitchFamily="34" charset="-128"/>
                <a:ea typeface="Adobe Fan Heiti Std B" pitchFamily="34" charset="-128"/>
                <a:cs typeface="Verdana"/>
              </a:rPr>
              <a:t>specific  </a:t>
            </a:r>
            <a:r>
              <a:rPr lang="en-US" sz="2400" spc="-7" dirty="0">
                <a:latin typeface="Adobe Fan Heiti Std B" pitchFamily="34" charset="-128"/>
                <a:ea typeface="Adobe Fan Heiti Std B" pitchFamily="34" charset="-128"/>
                <a:cs typeface="Verdana"/>
              </a:rPr>
              <a:t>place for being  </a:t>
            </a:r>
            <a:r>
              <a:rPr lang="en-US" sz="2400" spc="-13" dirty="0">
                <a:latin typeface="Adobe Fan Heiti Std B" pitchFamily="34" charset="-128"/>
                <a:ea typeface="Adobe Fan Heiti Std B" pitchFamily="34" charset="-128"/>
                <a:cs typeface="Verdana"/>
              </a:rPr>
              <a:t>physically </a:t>
            </a:r>
            <a:r>
              <a:rPr lang="en-US" sz="2400" spc="-7" dirty="0">
                <a:latin typeface="Adobe Fan Heiti Std B" pitchFamily="34" charset="-128"/>
                <a:ea typeface="Adobe Fan Heiti Std B" pitchFamily="34" charset="-128"/>
                <a:cs typeface="Verdana"/>
              </a:rPr>
              <a:t>connected  </a:t>
            </a:r>
            <a:r>
              <a:rPr lang="en-US" sz="2400" dirty="0">
                <a:latin typeface="Adobe Fan Heiti Std B" pitchFamily="34" charset="-128"/>
                <a:ea typeface="Adobe Fan Heiti Std B" pitchFamily="34" charset="-128"/>
                <a:cs typeface="Verdana"/>
              </a:rPr>
              <a:t>to </a:t>
            </a:r>
            <a:r>
              <a:rPr lang="en-US" sz="2400" spc="-7" dirty="0">
                <a:latin typeface="Adobe Fan Heiti Std B" pitchFamily="34" charset="-128"/>
                <a:ea typeface="Adobe Fan Heiti Std B" pitchFamily="34" charset="-128"/>
                <a:cs typeface="Verdana"/>
              </a:rPr>
              <a:t>some other</a:t>
            </a:r>
            <a:r>
              <a:rPr lang="en-US" sz="2400" spc="-127" dirty="0">
                <a:latin typeface="Adobe Fan Heiti Std B" pitchFamily="34" charset="-128"/>
                <a:ea typeface="Adobe Fan Heiti Std B" pitchFamily="34" charset="-128"/>
                <a:cs typeface="Verdana"/>
              </a:rPr>
              <a:t> </a:t>
            </a:r>
            <a:r>
              <a:rPr lang="en-US" sz="2400" spc="-13" dirty="0">
                <a:latin typeface="Adobe Fan Heiti Std B" pitchFamily="34" charset="-128"/>
                <a:ea typeface="Adobe Fan Heiti Std B" pitchFamily="34" charset="-128"/>
                <a:cs typeface="Verdana"/>
              </a:rPr>
              <a:t>device,  </a:t>
            </a:r>
            <a:r>
              <a:rPr lang="en-US" sz="2400" spc="-7" dirty="0">
                <a:latin typeface="Adobe Fan Heiti Std B" pitchFamily="34" charset="-128"/>
                <a:ea typeface="Adobe Fan Heiti Std B" pitchFamily="34" charset="-128"/>
                <a:cs typeface="Verdana"/>
              </a:rPr>
              <a:t>usually with </a:t>
            </a:r>
            <a:r>
              <a:rPr lang="en-US" sz="2400" dirty="0">
                <a:latin typeface="Adobe Fan Heiti Std B" pitchFamily="34" charset="-128"/>
                <a:ea typeface="Adobe Fan Heiti Std B" pitchFamily="34" charset="-128"/>
                <a:cs typeface="Verdana"/>
              </a:rPr>
              <a:t>a </a:t>
            </a:r>
            <a:r>
              <a:rPr lang="en-US" sz="2400" spc="-13" dirty="0">
                <a:latin typeface="Adobe Fan Heiti Std B" pitchFamily="34" charset="-128"/>
                <a:ea typeface="Adobe Fan Heiti Std B" pitchFamily="34" charset="-128"/>
                <a:cs typeface="Verdana"/>
              </a:rPr>
              <a:t>socket  </a:t>
            </a:r>
            <a:r>
              <a:rPr lang="en-US" sz="2400" spc="-7" dirty="0">
                <a:latin typeface="Adobe Fan Heiti Std B" pitchFamily="34" charset="-128"/>
                <a:ea typeface="Adobe Fan Heiti Std B" pitchFamily="34" charset="-128"/>
                <a:cs typeface="Verdana"/>
              </a:rPr>
              <a:t>or plug which we call  </a:t>
            </a:r>
            <a:r>
              <a:rPr lang="en-US" sz="2400" spc="-7" dirty="0">
                <a:latin typeface="Adobe Fan Heiti Std B" pitchFamily="34" charset="-128"/>
                <a:ea typeface="Adobe Fan Heiti Std B" pitchFamily="34" charset="-128"/>
                <a:cs typeface="Verdana"/>
              </a:rPr>
              <a:t>Connectors</a:t>
            </a:r>
          </a:p>
          <a:p>
            <a:pPr marL="16933" marR="6773">
              <a:lnSpc>
                <a:spcPct val="90000"/>
              </a:lnSpc>
              <a:spcBef>
                <a:spcPts val="513"/>
              </a:spcBef>
            </a:pPr>
            <a:endParaRPr lang="en-US" sz="2400" spc="-7" dirty="0">
              <a:latin typeface="Adobe Fan Heiti Std B" pitchFamily="34" charset="-128"/>
              <a:ea typeface="Adobe Fan Heiti Std B" pitchFamily="34" charset="-128"/>
              <a:cs typeface="Verdana"/>
            </a:endParaRPr>
          </a:p>
          <a:p>
            <a:pPr marL="16933" marR="6773">
              <a:lnSpc>
                <a:spcPct val="90000"/>
              </a:lnSpc>
              <a:spcBef>
                <a:spcPts val="513"/>
              </a:spcBef>
            </a:pPr>
            <a:endParaRPr lang="en-US" sz="2400" spc="-7" dirty="0">
              <a:latin typeface="Adobe Fan Heiti Std B" pitchFamily="34" charset="-128"/>
              <a:ea typeface="Adobe Fan Heiti Std B" pitchFamily="34" charset="-128"/>
              <a:cs typeface="Verdana"/>
            </a:endParaRPr>
          </a:p>
          <a:p>
            <a:pPr marL="16933" marR="6773">
              <a:lnSpc>
                <a:spcPct val="90000"/>
              </a:lnSpc>
              <a:spcBef>
                <a:spcPts val="513"/>
              </a:spcBef>
            </a:pPr>
            <a:endParaRPr lang="en-US" sz="2400" spc="-7" dirty="0">
              <a:latin typeface="Adobe Fan Heiti Std B" pitchFamily="34" charset="-128"/>
              <a:ea typeface="Adobe Fan Heiti Std B" pitchFamily="34" charset="-128"/>
              <a:cs typeface="Verdana"/>
            </a:endParaRPr>
          </a:p>
          <a:p>
            <a:pPr marL="16933" marR="6773">
              <a:lnSpc>
                <a:spcPct val="90000"/>
              </a:lnSpc>
              <a:spcBef>
                <a:spcPts val="513"/>
              </a:spcBef>
            </a:pPr>
            <a:r>
              <a:rPr lang="en-US" sz="2400" spc="-7" dirty="0">
                <a:latin typeface="Adobe Fan Heiti Std B" pitchFamily="34" charset="-128"/>
                <a:ea typeface="Adobe Fan Heiti Std B" pitchFamily="34" charset="-128"/>
                <a:cs typeface="Verdana"/>
              </a:rPr>
              <a:t>It is used to install the connector or interface of external media or devices to a computer system.</a:t>
            </a:r>
            <a:endParaRPr lang="en-US" sz="2400" dirty="0">
              <a:latin typeface="Adobe Fan Heiti Std B" pitchFamily="34" charset="-128"/>
              <a:ea typeface="Adobe Fan Heiti Std B" pitchFamily="34" charset="-128"/>
              <a:cs typeface="Verdana"/>
            </a:endParaRPr>
          </a:p>
        </p:txBody>
      </p:sp>
      <p:sp>
        <p:nvSpPr>
          <p:cNvPr id="4" name="object 12"/>
          <p:cNvSpPr/>
          <p:nvPr/>
        </p:nvSpPr>
        <p:spPr>
          <a:xfrm>
            <a:off x="6598689" y="836375"/>
            <a:ext cx="4673600" cy="4916725"/>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661561133"/>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s://hardsoft-support.kayako.com/base/media/url/c9ggeDv8LljwOIXQgpzpEB2ZLFfFlnf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764436" y="687930"/>
            <a:ext cx="2549185" cy="25491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3201" y="559324"/>
            <a:ext cx="2426755" cy="523220"/>
          </a:xfrm>
          <a:prstGeom prst="rect">
            <a:avLst/>
          </a:prstGeom>
        </p:spPr>
        <p:txBody>
          <a:bodyPr wrap="none">
            <a:spAutoFit/>
          </a:bodyPr>
          <a:lstStyle/>
          <a:p>
            <a:pPr defTabSz="1219170" fontAlgn="base">
              <a:spcBef>
                <a:spcPct val="0"/>
              </a:spcBef>
              <a:spcAft>
                <a:spcPct val="0"/>
              </a:spcAft>
            </a:pPr>
            <a:r>
              <a:rPr lang="en-US" sz="2800" b="1" dirty="0" smtClean="0">
                <a:solidFill>
                  <a:srgbClr val="FFFF00"/>
                </a:solidFill>
                <a:latin typeface="-apple-system"/>
                <a:cs typeface="Arial" pitchFamily="34" charset="0"/>
              </a:rPr>
              <a:t>1. VGA Cable</a:t>
            </a:r>
            <a:endParaRPr lang="en-US" sz="2800" b="1" dirty="0">
              <a:solidFill>
                <a:srgbClr val="FFFF00"/>
              </a:solidFill>
              <a:latin typeface="-apple-system"/>
              <a:cs typeface="Arial" pitchFamily="34" charset="0"/>
            </a:endParaRPr>
          </a:p>
        </p:txBody>
      </p:sp>
      <p:sp>
        <p:nvSpPr>
          <p:cNvPr id="5" name="Rectangle 4"/>
          <p:cNvSpPr/>
          <p:nvPr/>
        </p:nvSpPr>
        <p:spPr>
          <a:xfrm>
            <a:off x="743201" y="1218846"/>
            <a:ext cx="7165571" cy="646331"/>
          </a:xfrm>
          <a:prstGeom prst="rect">
            <a:avLst/>
          </a:prstGeom>
        </p:spPr>
        <p:txBody>
          <a:bodyPr wrap="square">
            <a:spAutoFit/>
          </a:bodyPr>
          <a:lstStyle/>
          <a:p>
            <a:r>
              <a:rPr lang="en-US" b="1" dirty="0">
                <a:latin typeface="arial" panose="020B0604020202020204" pitchFamily="34" charset="0"/>
              </a:rPr>
              <a:t>VGA</a:t>
            </a:r>
            <a:r>
              <a:rPr lang="en-US" dirty="0">
                <a:latin typeface="arial" panose="020B0604020202020204" pitchFamily="34" charset="0"/>
              </a:rPr>
              <a:t> stands for Video Graphics Array. A </a:t>
            </a:r>
            <a:r>
              <a:rPr lang="en-US" b="1" dirty="0">
                <a:latin typeface="arial" panose="020B0604020202020204" pitchFamily="34" charset="0"/>
              </a:rPr>
              <a:t>VGA cable</a:t>
            </a:r>
            <a:r>
              <a:rPr lang="en-US" dirty="0">
                <a:latin typeface="arial" panose="020B0604020202020204" pitchFamily="34" charset="0"/>
              </a:rPr>
              <a:t> is a device used to transfer video signals.</a:t>
            </a:r>
            <a:endParaRPr lang="en-US"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21052" b="13076"/>
          <a:stretch/>
        </p:blipFill>
        <p:spPr>
          <a:xfrm>
            <a:off x="8737114" y="3971058"/>
            <a:ext cx="2966242" cy="1465465"/>
          </a:xfrm>
          <a:prstGeom prst="rect">
            <a:avLst/>
          </a:prstGeom>
        </p:spPr>
      </p:pic>
      <p:sp>
        <p:nvSpPr>
          <p:cNvPr id="6" name="Rectangle 5"/>
          <p:cNvSpPr/>
          <p:nvPr/>
        </p:nvSpPr>
        <p:spPr>
          <a:xfrm>
            <a:off x="837709" y="3607382"/>
            <a:ext cx="6096000" cy="2308324"/>
          </a:xfrm>
          <a:prstGeom prst="rect">
            <a:avLst/>
          </a:prstGeom>
        </p:spPr>
        <p:txBody>
          <a:bodyPr>
            <a:spAutoFit/>
          </a:bodyPr>
          <a:lstStyle/>
          <a:p>
            <a:pPr marL="285750" indent="-285750">
              <a:buFont typeface="Arial" pitchFamily="34" charset="0"/>
              <a:buChar char="•"/>
            </a:pPr>
            <a:r>
              <a:rPr lang="en-US" dirty="0"/>
              <a:t>Connects monitor to a computer's video card.</a:t>
            </a:r>
          </a:p>
          <a:p>
            <a:pPr marL="285750" indent="-285750">
              <a:buFont typeface="Arial" pitchFamily="34" charset="0"/>
              <a:buChar char="•"/>
            </a:pPr>
            <a:endParaRPr lang="en-US" dirty="0"/>
          </a:p>
          <a:p>
            <a:pPr marL="285750" indent="-285750">
              <a:buFont typeface="Arial" pitchFamily="34" charset="0"/>
              <a:buChar char="•"/>
            </a:pPr>
            <a:r>
              <a:rPr lang="en-US" dirty="0"/>
              <a:t>It has 15 holes</a:t>
            </a:r>
            <a:r>
              <a:rPr lang="en-US" dirty="0" smtClean="0"/>
              <a:t>.</a:t>
            </a:r>
            <a:br>
              <a:rPr lang="en-US" dirty="0" smtClean="0"/>
            </a:br>
            <a:endParaRPr lang="en-US" dirty="0" smtClean="0"/>
          </a:p>
          <a:p>
            <a:pPr marL="285750" indent="-285750">
              <a:buFont typeface="Arial" pitchFamily="34" charset="0"/>
              <a:buChar char="•"/>
            </a:pPr>
            <a:r>
              <a:rPr lang="en-US" dirty="0" smtClean="0"/>
              <a:t>Can transmit with resolution of 640x480</a:t>
            </a:r>
            <a:endParaRPr lang="en-US" dirty="0"/>
          </a:p>
          <a:p>
            <a:pPr marL="285750" indent="-285750">
              <a:buFont typeface="Arial" pitchFamily="34" charset="0"/>
              <a:buChar char="•"/>
            </a:pPr>
            <a:endParaRPr lang="en-US" dirty="0"/>
          </a:p>
          <a:p>
            <a:pPr marL="285750" indent="-285750">
              <a:buFont typeface="Arial" pitchFamily="34" charset="0"/>
              <a:buChar char="•"/>
            </a:pPr>
            <a:r>
              <a:rPr lang="en-US" dirty="0"/>
              <a:t>Similar to the serial port connector. However, serial port connector has pins, VGA port has holes.</a:t>
            </a:r>
            <a:endParaRPr lang="en-US" dirty="0"/>
          </a:p>
        </p:txBody>
      </p:sp>
      <p:sp>
        <p:nvSpPr>
          <p:cNvPr id="8" name="Rectangle 7"/>
          <p:cNvSpPr/>
          <p:nvPr/>
        </p:nvSpPr>
        <p:spPr>
          <a:xfrm>
            <a:off x="837709" y="3052449"/>
            <a:ext cx="1201996"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VGA Port</a:t>
            </a:r>
            <a:endParaRPr lang="en-US" b="1" dirty="0">
              <a:solidFill>
                <a:srgbClr val="FFFF00"/>
              </a:solidFill>
              <a:latin typeface="-apple-system"/>
              <a:cs typeface="Arial" pitchFamily="34" charset="0"/>
            </a:endParaRPr>
          </a:p>
        </p:txBody>
      </p:sp>
    </p:spTree>
    <p:extLst>
      <p:ext uri="{BB962C8B-B14F-4D97-AF65-F5344CB8AC3E}">
        <p14:creationId xmlns:p14="http://schemas.microsoft.com/office/powerpoint/2010/main" val="4215639288"/>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hardsoft-support.kayako.com/base/media/url/Vp1YXdsAQrLjAvZhq0HxRBC7wKIgWyAZ"/>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89552" l="9960" r="100000">
                        <a14:foregroundMark x1="15936" y1="36318" x2="21116" y2="43781"/>
                        <a14:foregroundMark x1="17530" y1="33831" x2="17530" y2="33831"/>
                        <a14:foregroundMark x1="16733" y1="35821" x2="16335" y2="32836"/>
                        <a14:backgroundMark x1="21514" y1="60199" x2="29482" y2="68657"/>
                        <a14:backgroundMark x1="58167" y1="78109" x2="68924" y2="71642"/>
                        <a14:backgroundMark x1="20319" y1="37811" x2="20717" y2="36318"/>
                        <a14:backgroundMark x1="24701" y1="37811" x2="24701" y2="37811"/>
                      </a14:backgroundRemoval>
                    </a14:imgEffect>
                  </a14:imgLayer>
                </a14:imgProps>
              </a:ext>
              <a:ext uri="{28A0092B-C50C-407E-A947-70E740481C1C}">
                <a14:useLocalDpi xmlns:a14="http://schemas.microsoft.com/office/drawing/2010/main" val="0"/>
              </a:ext>
            </a:extLst>
          </a:blip>
          <a:srcRect/>
          <a:stretch>
            <a:fillRect/>
          </a:stretch>
        </p:blipFill>
        <p:spPr bwMode="auto">
          <a:xfrm>
            <a:off x="8662101" y="1213384"/>
            <a:ext cx="2702560" cy="216420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hardsoft-support.kayako.com/base/media/url/fHXcYP1T2qMbmNIzLoWtN2MaT2G3Gn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660" y="4186381"/>
            <a:ext cx="2329071" cy="9342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09660" y="751719"/>
            <a:ext cx="1962397" cy="461665"/>
          </a:xfrm>
          <a:prstGeom prst="rect">
            <a:avLst/>
          </a:prstGeom>
        </p:spPr>
        <p:txBody>
          <a:bodyPr wrap="none">
            <a:spAutoFit/>
          </a:bodyPr>
          <a:lstStyle/>
          <a:p>
            <a:r>
              <a:rPr lang="en-US" sz="2400" b="1" dirty="0" smtClean="0">
                <a:solidFill>
                  <a:srgbClr val="FFFF00"/>
                </a:solidFill>
                <a:latin typeface="-apple-system"/>
                <a:cs typeface="Arial" pitchFamily="34" charset="0"/>
              </a:rPr>
              <a:t>2. DVI Cable</a:t>
            </a:r>
            <a:endParaRPr lang="en-US" sz="2400" dirty="0">
              <a:solidFill>
                <a:srgbClr val="FFFF00"/>
              </a:solidFill>
            </a:endParaRPr>
          </a:p>
        </p:txBody>
      </p:sp>
      <p:sp>
        <p:nvSpPr>
          <p:cNvPr id="5" name="Rectangle 4"/>
          <p:cNvSpPr/>
          <p:nvPr/>
        </p:nvSpPr>
        <p:spPr>
          <a:xfrm>
            <a:off x="909660" y="1451740"/>
            <a:ext cx="7132320" cy="1477328"/>
          </a:xfrm>
          <a:prstGeom prst="rect">
            <a:avLst/>
          </a:prstGeom>
        </p:spPr>
        <p:txBody>
          <a:bodyPr wrap="square">
            <a:spAutoFit/>
          </a:bodyPr>
          <a:lstStyle/>
          <a:p>
            <a:r>
              <a:rPr lang="en-US" dirty="0" smtClean="0">
                <a:latin typeface="arial" panose="020B0604020202020204" pitchFamily="34" charset="0"/>
              </a:rPr>
              <a:t>DVI stands for Digital Visual Interface. The </a:t>
            </a:r>
            <a:r>
              <a:rPr lang="en-US" dirty="0">
                <a:latin typeface="arial" panose="020B0604020202020204" pitchFamily="34" charset="0"/>
              </a:rPr>
              <a:t>digital interface is used to connect a video source, such as a video display controller, to a display device, such as a computer monitor.</a:t>
            </a:r>
          </a:p>
          <a:p>
            <a:r>
              <a:rPr lang="en-US" dirty="0">
                <a:solidFill>
                  <a:srgbClr val="1A0DAB"/>
                </a:solidFill>
                <a:latin typeface="arial" panose="020B0604020202020204" pitchFamily="34" charset="0"/>
                <a:hlinkClick r:id="rId5"/>
              </a:rPr>
              <a:t/>
            </a:r>
            <a:br>
              <a:rPr lang="en-US" dirty="0">
                <a:solidFill>
                  <a:srgbClr val="1A0DAB"/>
                </a:solidFill>
                <a:latin typeface="arial" panose="020B0604020202020204" pitchFamily="34" charset="0"/>
                <a:hlinkClick r:id="rId5"/>
              </a:rPr>
            </a:br>
            <a:endParaRPr lang="en-US" b="0" i="0" dirty="0">
              <a:solidFill>
                <a:srgbClr val="202124"/>
              </a:solidFill>
              <a:effectLst/>
              <a:latin typeface="arial" panose="020B0604020202020204" pitchFamily="34" charset="0"/>
            </a:endParaRPr>
          </a:p>
        </p:txBody>
      </p:sp>
      <p:sp>
        <p:nvSpPr>
          <p:cNvPr id="8" name="Rectangle 7"/>
          <p:cNvSpPr/>
          <p:nvPr/>
        </p:nvSpPr>
        <p:spPr>
          <a:xfrm>
            <a:off x="909660" y="3377585"/>
            <a:ext cx="1095172"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DVI Port</a:t>
            </a:r>
            <a:endParaRPr lang="en-US" b="1" dirty="0">
              <a:solidFill>
                <a:srgbClr val="FFFF00"/>
              </a:solidFill>
              <a:latin typeface="-apple-system"/>
              <a:cs typeface="Arial" pitchFamily="34" charset="0"/>
            </a:endParaRPr>
          </a:p>
        </p:txBody>
      </p:sp>
      <p:sp>
        <p:nvSpPr>
          <p:cNvPr id="6" name="Rectangle 5"/>
          <p:cNvSpPr/>
          <p:nvPr/>
        </p:nvSpPr>
        <p:spPr>
          <a:xfrm>
            <a:off x="909660" y="4053346"/>
            <a:ext cx="6096000" cy="1754326"/>
          </a:xfrm>
          <a:prstGeom prst="rect">
            <a:avLst/>
          </a:prstGeom>
        </p:spPr>
        <p:txBody>
          <a:bodyPr>
            <a:spAutoFit/>
          </a:bodyPr>
          <a:lstStyle/>
          <a:p>
            <a:pPr marL="285750" indent="-285750">
              <a:buFont typeface="Arial" pitchFamily="34" charset="0"/>
              <a:buChar char="•"/>
            </a:pPr>
            <a:r>
              <a:rPr lang="en-US" dirty="0"/>
              <a:t>Connects Flat panel LCD &amp; CRT monitor to</a:t>
            </a:r>
          </a:p>
          <a:p>
            <a:r>
              <a:rPr lang="en-US" dirty="0"/>
              <a:t>     the computer's high-end video video cards</a:t>
            </a:r>
            <a:r>
              <a:rPr lang="en-US" dirty="0" smtClean="0"/>
              <a:t>.</a:t>
            </a:r>
            <a:endParaRPr lang="en-US" dirty="0"/>
          </a:p>
          <a:p>
            <a:pPr marL="285750" indent="-285750">
              <a:buFont typeface="Arial" pitchFamily="34" charset="0"/>
              <a:buChar char="•"/>
            </a:pPr>
            <a:endParaRPr lang="en-US" dirty="0"/>
          </a:p>
          <a:p>
            <a:pPr marL="285750" indent="-285750">
              <a:buFont typeface="Arial" pitchFamily="34" charset="0"/>
              <a:buChar char="•"/>
            </a:pPr>
            <a:r>
              <a:rPr lang="en-US" dirty="0"/>
              <a:t>Very popular among video card </a:t>
            </a:r>
            <a:r>
              <a:rPr lang="en-US" dirty="0" smtClean="0"/>
              <a:t>manufacturers</a:t>
            </a:r>
          </a:p>
          <a:p>
            <a:pPr marL="285750" indent="-285750">
              <a:buFont typeface="Arial" pitchFamily="34" charset="0"/>
              <a:buChar char="•"/>
            </a:pPr>
            <a:endParaRPr lang="en-US" dirty="0"/>
          </a:p>
          <a:p>
            <a:pPr marL="285750" indent="-285750">
              <a:buFont typeface="Arial" pitchFamily="34" charset="0"/>
              <a:buChar char="•"/>
            </a:pPr>
            <a:r>
              <a:rPr lang="en-US" dirty="0" smtClean="0"/>
              <a:t>Transmission resolution 2560x1600</a:t>
            </a:r>
            <a:endParaRPr lang="en-US" dirty="0"/>
          </a:p>
        </p:txBody>
      </p:sp>
    </p:spTree>
    <p:extLst>
      <p:ext uri="{BB962C8B-B14F-4D97-AF65-F5344CB8AC3E}">
        <p14:creationId xmlns:p14="http://schemas.microsoft.com/office/powerpoint/2010/main" val="428400241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2692" y="3613993"/>
            <a:ext cx="3126721" cy="2071452"/>
          </a:xfrm>
          <a:prstGeom prst="rect">
            <a:avLst/>
          </a:prstGeom>
        </p:spPr>
      </p:pic>
      <p:pic>
        <p:nvPicPr>
          <p:cNvPr id="5" name="Picture 4" descr="HDMI - Wikipedia"/>
          <p:cNvPicPr>
            <a:picLocks noChangeAspect="1"/>
          </p:cNvPicPr>
          <p:nvPr/>
        </p:nvPicPr>
        <p:blipFill>
          <a:blip r:embed="rId3" cstate="hqprint">
            <a:extLst>
              <a:ext uri="{BEBA8EAE-BF5A-486C-A8C5-ECC9F3942E4B}">
                <a14:imgProps xmlns:a14="http://schemas.microsoft.com/office/drawing/2010/main">
                  <a14:imgLayer r:embed="rId4">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8252692" y="1107670"/>
            <a:ext cx="2934393" cy="2200795"/>
          </a:xfrm>
          <a:prstGeom prst="rect">
            <a:avLst/>
          </a:prstGeom>
        </p:spPr>
      </p:pic>
      <p:sp>
        <p:nvSpPr>
          <p:cNvPr id="6" name="Rectangle 5"/>
          <p:cNvSpPr/>
          <p:nvPr/>
        </p:nvSpPr>
        <p:spPr>
          <a:xfrm>
            <a:off x="843158" y="733892"/>
            <a:ext cx="2236510" cy="461665"/>
          </a:xfrm>
          <a:prstGeom prst="rect">
            <a:avLst/>
          </a:prstGeom>
        </p:spPr>
        <p:txBody>
          <a:bodyPr wrap="none">
            <a:spAutoFit/>
          </a:bodyPr>
          <a:lstStyle/>
          <a:p>
            <a:r>
              <a:rPr lang="en-US" sz="2400" b="1" dirty="0" smtClean="0">
                <a:solidFill>
                  <a:srgbClr val="FFFF00"/>
                </a:solidFill>
                <a:latin typeface="-apple-system"/>
                <a:cs typeface="Arial" pitchFamily="34" charset="0"/>
              </a:rPr>
              <a:t>3. HDMI Cable</a:t>
            </a:r>
            <a:endParaRPr lang="en-US" sz="2400" dirty="0">
              <a:solidFill>
                <a:srgbClr val="FFFF00"/>
              </a:solidFill>
            </a:endParaRPr>
          </a:p>
        </p:txBody>
      </p:sp>
      <p:sp>
        <p:nvSpPr>
          <p:cNvPr id="7" name="Rectangle 6"/>
          <p:cNvSpPr/>
          <p:nvPr/>
        </p:nvSpPr>
        <p:spPr>
          <a:xfrm>
            <a:off x="843158" y="1469403"/>
            <a:ext cx="7606145" cy="1477328"/>
          </a:xfrm>
          <a:prstGeom prst="rect">
            <a:avLst/>
          </a:prstGeom>
        </p:spPr>
        <p:txBody>
          <a:bodyPr wrap="square">
            <a:spAutoFit/>
          </a:bodyPr>
          <a:lstStyle/>
          <a:p>
            <a:r>
              <a:rPr lang="en-US" b="1" dirty="0">
                <a:latin typeface="arial" panose="020B0604020202020204" pitchFamily="34" charset="0"/>
              </a:rPr>
              <a:t>HDMI</a:t>
            </a:r>
            <a:r>
              <a:rPr lang="en-US" dirty="0">
                <a:latin typeface="arial" panose="020B0604020202020204" pitchFamily="34" charset="0"/>
              </a:rPr>
              <a:t> stands for High-Definition Multimedia Interface, a standard for simultaneously transmitting digital video and audio from a source, such as a computer or TV </a:t>
            </a:r>
            <a:r>
              <a:rPr lang="en-US" b="1" dirty="0">
                <a:latin typeface="arial" panose="020B0604020202020204" pitchFamily="34" charset="0"/>
              </a:rPr>
              <a:t>cable</a:t>
            </a:r>
            <a:r>
              <a:rPr lang="en-US" dirty="0">
                <a:latin typeface="arial" panose="020B0604020202020204" pitchFamily="34" charset="0"/>
              </a:rPr>
              <a:t> box, to a computer monitor, TV or projector.</a:t>
            </a: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sp>
        <p:nvSpPr>
          <p:cNvPr id="10" name="Rectangle 9"/>
          <p:cNvSpPr/>
          <p:nvPr/>
        </p:nvSpPr>
        <p:spPr>
          <a:xfrm>
            <a:off x="901347" y="3244661"/>
            <a:ext cx="1300356"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HDMI Port</a:t>
            </a:r>
            <a:endParaRPr lang="en-US" b="1" dirty="0">
              <a:solidFill>
                <a:srgbClr val="FFFF00"/>
              </a:solidFill>
              <a:latin typeface="-apple-system"/>
              <a:cs typeface="Arial" pitchFamily="34" charset="0"/>
            </a:endParaRPr>
          </a:p>
        </p:txBody>
      </p:sp>
      <p:sp>
        <p:nvSpPr>
          <p:cNvPr id="8" name="Rectangle 7"/>
          <p:cNvSpPr/>
          <p:nvPr/>
        </p:nvSpPr>
        <p:spPr>
          <a:xfrm>
            <a:off x="843157" y="3829180"/>
            <a:ext cx="6322413" cy="1477328"/>
          </a:xfrm>
          <a:prstGeom prst="rect">
            <a:avLst/>
          </a:prstGeom>
        </p:spPr>
        <p:txBody>
          <a:bodyPr wrap="square">
            <a:spAutoFit/>
          </a:bodyPr>
          <a:lstStyle/>
          <a:p>
            <a:pPr marL="285750" indent="-285750">
              <a:buFont typeface="Arial" pitchFamily="34" charset="0"/>
              <a:buChar char="•"/>
            </a:pPr>
            <a:r>
              <a:rPr lang="en-US" dirty="0"/>
              <a:t>It can transmit both HD audio and Video at a </a:t>
            </a:r>
            <a:r>
              <a:rPr lang="en-US" dirty="0" smtClean="0"/>
              <a:t>time 2560x1600</a:t>
            </a:r>
          </a:p>
          <a:p>
            <a:pPr marL="285750" indent="-285750">
              <a:buFont typeface="Arial" pitchFamily="34" charset="0"/>
              <a:buChar char="•"/>
            </a:pPr>
            <a:endParaRPr lang="en-US" dirty="0"/>
          </a:p>
          <a:p>
            <a:pPr marL="285750" indent="-285750">
              <a:buFont typeface="Arial" pitchFamily="34" charset="0"/>
              <a:buChar char="•"/>
            </a:pPr>
            <a:r>
              <a:rPr lang="en-US" dirty="0"/>
              <a:t>Used for high data transfer bandwidth</a:t>
            </a:r>
          </a:p>
          <a:p>
            <a:pPr marL="285750" indent="-285750">
              <a:buFont typeface="Arial" pitchFamily="34" charset="0"/>
              <a:buChar char="•"/>
            </a:pPr>
            <a:endParaRPr lang="en-US" dirty="0"/>
          </a:p>
          <a:p>
            <a:pPr marL="285750" indent="-285750">
              <a:buFont typeface="Arial" pitchFamily="34" charset="0"/>
              <a:buChar char="•"/>
            </a:pPr>
            <a:r>
              <a:rPr lang="en-US" dirty="0"/>
              <a:t>Uses in Gaming Consoles like Play station and HDTV</a:t>
            </a:r>
            <a:endParaRPr lang="en-US" dirty="0"/>
          </a:p>
        </p:txBody>
      </p:sp>
    </p:spTree>
    <p:extLst>
      <p:ext uri="{BB962C8B-B14F-4D97-AF65-F5344CB8AC3E}">
        <p14:creationId xmlns:p14="http://schemas.microsoft.com/office/powerpoint/2010/main" val="223092111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ardsoft-support.kayako.com/base/media/url/tY5WDUXEeBOhYkKb8ASXAMmte037drL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821391" y="1106900"/>
            <a:ext cx="2547522" cy="16435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https://hardsoft-support.kayako.com/base/media/url/vWqt0m6vwLZgqyY6I2InbrmDcauv56r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275047" y="3110332"/>
            <a:ext cx="1536700" cy="26510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67602" y="786553"/>
            <a:ext cx="2031325" cy="461665"/>
          </a:xfrm>
          <a:prstGeom prst="rect">
            <a:avLst/>
          </a:prstGeom>
        </p:spPr>
        <p:txBody>
          <a:bodyPr wrap="none">
            <a:spAutoFit/>
          </a:bodyPr>
          <a:lstStyle/>
          <a:p>
            <a:r>
              <a:rPr lang="en-US" sz="2400" b="1" dirty="0" smtClean="0">
                <a:solidFill>
                  <a:srgbClr val="FFFF00"/>
                </a:solidFill>
                <a:latin typeface="-apple-system"/>
                <a:cs typeface="Arial" pitchFamily="34" charset="0"/>
              </a:rPr>
              <a:t>4. PS2 Cable</a:t>
            </a:r>
            <a:endParaRPr lang="en-US" sz="2400" dirty="0">
              <a:solidFill>
                <a:srgbClr val="FFFF00"/>
              </a:solidFill>
            </a:endParaRPr>
          </a:p>
        </p:txBody>
      </p:sp>
      <p:sp>
        <p:nvSpPr>
          <p:cNvPr id="6" name="Rectangle 5"/>
          <p:cNvSpPr/>
          <p:nvPr/>
        </p:nvSpPr>
        <p:spPr>
          <a:xfrm>
            <a:off x="1067602" y="1416801"/>
            <a:ext cx="7448204" cy="1200329"/>
          </a:xfrm>
          <a:prstGeom prst="rect">
            <a:avLst/>
          </a:prstGeom>
        </p:spPr>
        <p:txBody>
          <a:bodyPr wrap="square">
            <a:spAutoFit/>
          </a:bodyPr>
          <a:lstStyle/>
          <a:p>
            <a:r>
              <a:rPr lang="en-US" dirty="0">
                <a:latin typeface="arial" panose="020B0604020202020204" pitchFamily="34" charset="0"/>
              </a:rPr>
              <a:t>The PS/2 (Personal </a:t>
            </a:r>
            <a:r>
              <a:rPr lang="en-US" dirty="0" smtClean="0">
                <a:latin typeface="arial" panose="020B0604020202020204" pitchFamily="34" charset="0"/>
              </a:rPr>
              <a:t>System/2) also </a:t>
            </a:r>
            <a:r>
              <a:rPr lang="en-US" dirty="0">
                <a:latin typeface="arial" panose="020B0604020202020204" pitchFamily="34" charset="0"/>
              </a:rPr>
              <a:t>referred to as the </a:t>
            </a:r>
            <a:r>
              <a:rPr lang="en-US" b="1" dirty="0">
                <a:latin typeface="arial" panose="020B0604020202020204" pitchFamily="34" charset="0"/>
              </a:rPr>
              <a:t>mouse</a:t>
            </a:r>
            <a:r>
              <a:rPr lang="en-US" dirty="0">
                <a:latin typeface="arial" panose="020B0604020202020204" pitchFamily="34" charset="0"/>
              </a:rPr>
              <a:t> </a:t>
            </a:r>
            <a:r>
              <a:rPr lang="en-US" dirty="0" smtClean="0">
                <a:latin typeface="arial" panose="020B0604020202020204" pitchFamily="34" charset="0"/>
              </a:rPr>
              <a:t>cable </a:t>
            </a:r>
            <a:r>
              <a:rPr lang="en-US" dirty="0">
                <a:latin typeface="arial" panose="020B0604020202020204" pitchFamily="34" charset="0"/>
              </a:rPr>
              <a:t>or </a:t>
            </a:r>
            <a:r>
              <a:rPr lang="en-US" b="1" dirty="0">
                <a:latin typeface="arial" panose="020B0604020202020204" pitchFamily="34" charset="0"/>
              </a:rPr>
              <a:t>keyboard</a:t>
            </a:r>
            <a:r>
              <a:rPr lang="en-US" dirty="0">
                <a:latin typeface="arial" panose="020B0604020202020204" pitchFamily="34" charset="0"/>
              </a:rPr>
              <a:t> </a:t>
            </a:r>
            <a:r>
              <a:rPr lang="en-US" dirty="0" smtClean="0">
                <a:latin typeface="arial" panose="020B0604020202020204" pitchFamily="34" charset="0"/>
              </a:rPr>
              <a:t>cable, </a:t>
            </a:r>
            <a:r>
              <a:rPr lang="en-US" dirty="0">
                <a:latin typeface="arial" panose="020B0604020202020204" pitchFamily="34" charset="0"/>
              </a:rPr>
              <a:t>was developed by IBM. It is used to connect a computer </a:t>
            </a:r>
            <a:r>
              <a:rPr lang="en-US" b="1" dirty="0">
                <a:latin typeface="arial" panose="020B0604020202020204" pitchFamily="34" charset="0"/>
              </a:rPr>
              <a:t>mouse</a:t>
            </a:r>
            <a:r>
              <a:rPr lang="en-US" dirty="0">
                <a:latin typeface="arial" panose="020B0604020202020204" pitchFamily="34" charset="0"/>
              </a:rPr>
              <a:t> or </a:t>
            </a:r>
            <a:r>
              <a:rPr lang="en-US" b="1" dirty="0">
                <a:latin typeface="arial" panose="020B0604020202020204" pitchFamily="34" charset="0"/>
              </a:rPr>
              <a:t>keyboard</a:t>
            </a:r>
            <a:r>
              <a:rPr lang="en-US" dirty="0">
                <a:latin typeface="arial" panose="020B0604020202020204" pitchFamily="34" charset="0"/>
              </a:rPr>
              <a:t> to an IBM compatible computer. The PS/2 port is a mini DIN plug containing six pins</a:t>
            </a:r>
            <a:endParaRPr lang="en-US" dirty="0"/>
          </a:p>
        </p:txBody>
      </p:sp>
      <p:sp>
        <p:nvSpPr>
          <p:cNvPr id="9" name="Rectangle 8"/>
          <p:cNvSpPr/>
          <p:nvPr/>
        </p:nvSpPr>
        <p:spPr>
          <a:xfrm>
            <a:off x="1067602" y="3219723"/>
            <a:ext cx="1146468" cy="369332"/>
          </a:xfrm>
          <a:prstGeom prst="rect">
            <a:avLst/>
          </a:prstGeom>
        </p:spPr>
        <p:txBody>
          <a:bodyPr wrap="none">
            <a:spAutoFit/>
          </a:bodyPr>
          <a:lstStyle/>
          <a:p>
            <a:pPr defTabSz="1219170" fontAlgn="base">
              <a:spcBef>
                <a:spcPct val="0"/>
              </a:spcBef>
              <a:spcAft>
                <a:spcPct val="0"/>
              </a:spcAft>
            </a:pPr>
            <a:r>
              <a:rPr lang="en-US" b="1" dirty="0" smtClean="0">
                <a:solidFill>
                  <a:srgbClr val="FFFF00"/>
                </a:solidFill>
                <a:latin typeface="-apple-system"/>
                <a:cs typeface="Arial" pitchFamily="34" charset="0"/>
              </a:rPr>
              <a:t>PS2 Port</a:t>
            </a:r>
            <a:endParaRPr lang="en-US" b="1" dirty="0">
              <a:solidFill>
                <a:srgbClr val="FFFF00"/>
              </a:solidFill>
              <a:latin typeface="-apple-system"/>
              <a:cs typeface="Arial" pitchFamily="34" charset="0"/>
            </a:endParaRPr>
          </a:p>
        </p:txBody>
      </p:sp>
      <p:sp>
        <p:nvSpPr>
          <p:cNvPr id="7" name="Rectangle 6"/>
          <p:cNvSpPr/>
          <p:nvPr/>
        </p:nvSpPr>
        <p:spPr>
          <a:xfrm>
            <a:off x="1067602" y="3823684"/>
            <a:ext cx="6096000" cy="1477328"/>
          </a:xfrm>
          <a:prstGeom prst="rect">
            <a:avLst/>
          </a:prstGeom>
        </p:spPr>
        <p:txBody>
          <a:bodyPr>
            <a:spAutoFit/>
          </a:bodyPr>
          <a:lstStyle/>
          <a:p>
            <a:pPr marL="285750" indent="-285750">
              <a:buFont typeface="Arial" pitchFamily="34" charset="0"/>
              <a:buChar char="•"/>
            </a:pPr>
            <a:r>
              <a:rPr lang="en-US" dirty="0"/>
              <a:t>Used for old computer keyboard and mouse</a:t>
            </a:r>
          </a:p>
          <a:p>
            <a:pPr marL="285750" indent="-285750">
              <a:buFont typeface="Arial" pitchFamily="34" charset="0"/>
              <a:buChar char="•"/>
            </a:pPr>
            <a:endParaRPr lang="en-US" dirty="0"/>
          </a:p>
          <a:p>
            <a:pPr marL="285750" indent="-285750">
              <a:buFont typeface="Arial" pitchFamily="34" charset="0"/>
              <a:buChar char="•"/>
            </a:pPr>
            <a:r>
              <a:rPr lang="en-US" dirty="0"/>
              <a:t>Also called mouse port</a:t>
            </a:r>
          </a:p>
          <a:p>
            <a:pPr marL="285750" indent="-285750">
              <a:buFont typeface="Arial" pitchFamily="34" charset="0"/>
              <a:buChar char="•"/>
            </a:pPr>
            <a:endParaRPr lang="en-US" dirty="0"/>
          </a:p>
          <a:p>
            <a:pPr marL="285750" indent="-285750">
              <a:buFont typeface="Arial" pitchFamily="34" charset="0"/>
              <a:buChar char="•"/>
            </a:pPr>
            <a:r>
              <a:rPr lang="en-US" dirty="0" smtClean="0"/>
              <a:t>Green for Mouse Purple for Keyboard</a:t>
            </a:r>
            <a:endParaRPr lang="en-US" dirty="0"/>
          </a:p>
        </p:txBody>
      </p:sp>
    </p:spTree>
    <p:extLst>
      <p:ext uri="{BB962C8B-B14F-4D97-AF65-F5344CB8AC3E}">
        <p14:creationId xmlns:p14="http://schemas.microsoft.com/office/powerpoint/2010/main" val="330765009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Social-Media-Marketing-PowerPoint-Templates</Template>
  <TotalTime>914</TotalTime>
  <Words>1276</Words>
  <Application>Microsoft Office PowerPoint</Application>
  <PresentationFormat>Widescreen</PresentationFormat>
  <Paragraphs>150</Paragraphs>
  <Slides>21</Slides>
  <Notes>0</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21</vt:i4>
      </vt:variant>
    </vt:vector>
  </HeadingPairs>
  <TitlesOfParts>
    <vt:vector size="37" baseType="lpstr">
      <vt:lpstr>Adobe Fan Heiti Std B</vt:lpstr>
      <vt:lpstr>-apple-system</vt:lpstr>
      <vt:lpstr>Arial</vt:lpstr>
      <vt:lpstr>Arial</vt:lpstr>
      <vt:lpstr>Arial Unicode MS</vt:lpstr>
      <vt:lpstr>Bahnschrift</vt:lpstr>
      <vt:lpstr>Bahnschrift SemiCondensed</vt:lpstr>
      <vt:lpstr>Calibri</vt:lpstr>
      <vt:lpstr>Calibri Light</vt:lpstr>
      <vt:lpstr>Verdana</vt:lpstr>
      <vt:lpstr>Cover and End Slide Master</vt:lpstr>
      <vt:lpstr>Contents Slide Master</vt:lpstr>
      <vt:lpstr>Section Break Slide Master</vt:lpstr>
      <vt:lpstr>1_Contents Slide Master</vt:lpstr>
      <vt:lpstr>1_Section Break Slide Master</vt:lpstr>
      <vt:lpstr>Retrospect</vt:lpstr>
      <vt:lpstr>PowerPoint Presentation</vt:lpstr>
      <vt:lpstr>Answers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computer???</dc:title>
  <dc:creator>adarshtomar7@outlook.com</dc:creator>
  <cp:lastModifiedBy>Adarsh</cp:lastModifiedBy>
  <cp:revision>206</cp:revision>
  <dcterms:created xsi:type="dcterms:W3CDTF">2020-04-21T14:13:47Z</dcterms:created>
  <dcterms:modified xsi:type="dcterms:W3CDTF">2021-05-08T22:49:55Z</dcterms:modified>
</cp:coreProperties>
</file>